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23" r:id="rId2"/>
    <p:sldMasterId id="2147483735" r:id="rId3"/>
  </p:sldMasterIdLst>
  <p:sldIdLst>
    <p:sldId id="262" r:id="rId4"/>
    <p:sldId id="263" r:id="rId5"/>
    <p:sldId id="257" r:id="rId6"/>
    <p:sldId id="264" r:id="rId7"/>
    <p:sldId id="259" r:id="rId8"/>
    <p:sldId id="260" r:id="rId9"/>
    <p:sldId id="261" r:id="rId10"/>
    <p:sldId id="265" r:id="rId11"/>
    <p:sldId id="266" r:id="rId12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1">
          <p15:clr>
            <a:srgbClr val="A4A3A4"/>
          </p15:clr>
        </p15:guide>
        <p15:guide id="2" pos="39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3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63" autoAdjust="0"/>
    <p:restoredTop sz="93437" autoAdjust="0"/>
  </p:normalViewPr>
  <p:slideViewPr>
    <p:cSldViewPr snapToGrid="0" snapToObjects="1" showGuides="1">
      <p:cViewPr varScale="1">
        <p:scale>
          <a:sx n="67" d="100"/>
          <a:sy n="67" d="100"/>
        </p:scale>
        <p:origin x="1584" y="72"/>
      </p:cViewPr>
      <p:guideLst>
        <p:guide orient="horz" pos="2491"/>
        <p:guide pos="39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C77A8C5-CC53-4C0A-A749-D6ACC0C0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DECF38B-76F1-4543-B027-839BED96F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8E454EF-A525-4BF3-8491-606E95311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722A4-F3CB-4227-9155-DE41F4149830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FE43F4B-4D54-4B5B-8E8E-D298C4CB12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40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22ADCBC-D221-46B6-A027-4631A3F2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A46EDC9-3E7F-450D-8396-330BF1726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57045D3-6607-47E6-A01F-B68E5A2FB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543D3-A92B-47EC-85D3-3A602D77276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4651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9B38EC7-7EBD-4FF9-8418-C69F0B334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F50F2EF-99F0-49D0-A3AA-D5471963B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7ACB8E8-3D02-471E-A404-DDF33E497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13F20-849D-4928-8C99-2F972374665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09689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C0372E0-1C9D-4CD0-90D4-39B2A4D36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2F482-56B9-4CC5-86E2-0C0870B6C121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3662EDF-D805-47E9-9A29-DDA9E7DC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1B916B2-E7B4-4BCD-A314-60CDC55CD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0FFB8-DDE0-454D-9F62-BA64A0DA7BC3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883D1EB-2F13-4F2C-9AA6-A0190F11B7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83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B10D854-19CD-47F4-AFB8-AEEDCF87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C49B5-7813-4A25-9593-7C2765FF9882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DD4D0BF-47AF-47C3-8236-CCECD40F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0E5724A-8E29-456A-AE73-6BE45437A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70A3C-5FB9-46F0-8A9C-0CBB539863A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6766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4A6CCA9-FDC2-4865-A4C8-AFEA1573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31D1E-9A8E-47E8-AA2F-5B9EB231C72C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BA6CB2-7241-4129-B34D-941EE4B4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0F91D73-AD9D-40D6-AD1D-8526C9A0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86D3F-ADEE-4729-952E-AE1D9009E3C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7481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87FC633-B257-411B-A145-1B22FD1F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6E48A-8F3A-4631-B5C2-4B8335B2AC52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52B018D-1026-4868-A833-849C7C04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46D2EB1-C6FD-4863-B0FA-46CEC3684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17B4E-9E9A-44DE-B2CE-127691846CD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12879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35314525-5F3A-4B11-8B48-6446DC62F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1867-5148-40B4-8F82-59740E86D0E7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6BF880CB-7373-4955-9342-5B290FCCC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9FD5D440-AA73-4E65-8863-9C748E2F3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F8DE5-BBCC-47D9-8E3D-4632A59409E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50387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673039A2-9E47-47FC-B65E-A6DB8BDFC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728DB-09DE-4396-8159-6681BB73D0DE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3FA8A2C4-BCD7-42A8-A6DB-597016413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32F0BD12-2A76-42E3-AEB0-C0C23558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04EF0-7DAE-47D3-BEF4-39CFB54E176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44111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7B226381-28CE-451F-BF0F-FA2EE6783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076D3-F530-4608-A442-22F490AC1E52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2ACD32F9-D71B-47C4-8B68-C3540CF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2DE57EC3-1FC9-428B-B085-3089B0E9A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07DAB-6426-40A9-A36A-5BCDF166931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604177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FCA4038-2824-40A6-9991-4B35D6D2D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13A02-524F-42E9-9554-97C5B132CDC1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861AB07-8B72-454E-A8B6-29DDA860B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BCD9FE4-76E0-4EFF-868E-214B5D96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7E7FD-E005-4AC3-8E2A-88D3B541010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1543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A887DD8-3D9A-4084-8E43-BE2D75955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37DF426-05AF-41FD-977D-AF92DB104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E8F05AC-ED0F-43F9-811A-9D9D715A3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1127B-916A-4C62-86B2-C625421646A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89378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649F0AA-8778-4EA1-BC50-265F7850D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EC1A1-58EB-43C3-ADF2-28941FF14981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084EDCA-DDD4-40CC-AAEF-6BD76CCB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F7BA013-89D0-4CD1-A145-B27F9B5F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472DC-896B-4CF7-B65D-8A51A9258C8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83285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860338-8967-4C80-86BD-CD9B6FC8D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C54C5-EDAC-4BFB-B65F-3FC89673BF63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E62ACA5-B6AF-478A-A331-51FBAC05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6956A35-975A-4065-95D2-BF7E2DF2E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F4315-DA2C-41D8-B3B4-E95DE6143D7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59114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FD4D40F-525C-47F7-800D-DF71273F6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51B3C-19DD-4653-8C66-0BC877870029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63B1DEF-B8A4-47D5-ABCA-9507ECFCC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495590B-49F5-4780-AB4E-99100A678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9E138-1FED-41CD-8819-774E056DFD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11309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A0E02BF-B24D-40DC-B742-A685A874A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6405D2F-DBCB-4956-84F6-A8D201A59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CA67F91-2590-4F76-9EEB-3558C8EEE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F1834-370B-45E2-911B-4C62841E47F5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AE48AE6A-578B-4671-B481-5CD4030B0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46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A7FA165-33A9-4D49-B55D-3D82AEA5D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82E537F-E4D0-4781-8483-BAA15DDD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3C7408C-249A-415D-9F12-B8966DC1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FF32F-A8BB-465A-9FDB-168B78BCB42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183726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14D2FC-822D-47B3-8B9B-63450356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4D56984-B2E5-4540-989F-1D897B3C1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A0D9A42-D01E-4EFF-8E0B-EB1F834C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6FC61-B1E4-437C-9DBC-55C3188C3F1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702568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EAF3405-5745-46AF-97FF-EC5C7AAC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CFC516D-013C-4F16-B5DC-3F6AEF65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514516C-49D6-471A-AAAC-FB8E7FFAC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BE7E7-EF03-469C-BB04-E83D649666F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559541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57FEC84D-2D18-4BDA-A645-2D36F2870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19AFE825-BC69-4ACF-921C-F06130A95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450CC660-D66E-4E90-A823-69508C4F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AD43C-2365-4BAE-92A6-B2D1752C380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672362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FAEC287A-4C93-4DBD-B57D-A050095F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68390205-CC0E-4D69-8132-A1F7794E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795F7F11-1A74-43C4-9793-F995D19C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1953D-B64D-4BF5-8547-C4247C91533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350028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6D6ABB30-D05A-4E9F-916E-9ACC581E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F3F18888-7488-420E-B1E2-FEFB45CD7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44CFA875-D299-40CF-BCE9-DADAF748C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15C4C-ACC2-4FCA-9C64-55BF63EEC8C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951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E61C6E3-944E-4762-9C80-BFF284766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610823F-17A6-420D-A6D3-1DA4F0525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23A8803-C709-45A0-85BB-6B2F3B1A0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AB094-2D4C-4C76-8201-23FEC095A84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472169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6073C50-BDA6-4F49-9EA6-9FAFBE4E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9E30CF2-8640-45CC-B02E-21C8A0C91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1EAB97A-881C-4C77-8E69-3A89318DD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9FEB9-4213-4CE4-A1B9-920F2FCE911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88634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D8A49B8-A482-4D2D-977D-B989ABEE4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F18D5B71-5CC2-43AB-BC81-F16B36501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E0F1ABB-C451-4D5D-A82C-B2F52EEE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4DF7E-F760-43EB-BA00-BF1F1FC907D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24886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8A9722E-B925-4398-BB00-7DF83CD6C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CE069A7-5F18-4956-9C6A-239381316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0EF686-86E3-443B-AC3D-F6376B45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3CF0A-E523-4B0C-8852-3286E91812A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33977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8113308-D555-4F3B-8CD1-43F60680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8DCC125-135C-4CAE-B6BF-70E4D286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128F382-A0C7-472D-9A38-D87C0B1C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9FC64-874D-49A8-BA54-B3915281004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9069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1543D33-59BE-4BD3-9EDC-9BA1B17D8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31B8A0A-C4DE-4778-AE91-155B0B4A5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2F8C758-771A-47F8-909B-DB5F56B08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E7B2D-A11A-4A9A-93E1-5759AA98BDF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5276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E3350197-08DD-4BF5-AD65-C137EA0E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CDF3DBAB-84C3-482C-8848-F5039E965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8922FA8A-9A11-43B2-8879-9371FCB08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7DE03-57B1-4291-A7D8-5C3413CD463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900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EED42FCD-84B6-46EC-9C0D-865549CE1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B89A14D-F6D5-42E3-BA96-36789F494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D6352218-6290-4F32-8BB9-C6EF3C6E8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825FA-E695-4202-902C-50697950B05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3221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024040D-E6B1-44BF-AEF5-38CC6A2E3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50FC39E0-B62A-406C-A42A-879B7D53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C24E4547-A53F-4AEF-9B2E-553558CC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37022710-F140-4EC6-8464-D2C53A67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B746E-73B0-4603-9A8F-678E4893533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6195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C8D4D45-9916-4DE9-A591-61726E5E0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4A54A4B-D297-4538-AB58-63AB8229A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911E71C-AC9A-4C35-985A-3A26A9EA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D3AFF-3F51-4F62-9F34-C02F76F930A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9813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581497C-E9D9-42DD-BF97-AE7B818D5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C424FDA-8C19-464A-9C3F-026D70F8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BE6AC57-2E53-46DF-A260-728854AF2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BF82C-4948-4F35-BCD7-F59F12C8EAB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6428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394B6D71-5877-4C66-B0CE-2121205766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DF81B3BF-A94F-4092-AE8D-DE3F80D01F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C391497-0906-41BD-9E0D-79FC67BBA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AF32B2-A11C-43FF-84F6-B56F1F468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10B8C12-468D-4EB5-9B29-612035CD5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69387A3-AEB6-451F-A111-F49DFAFBB53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zervirano mjesto naslova 1">
            <a:extLst>
              <a:ext uri="{FF2B5EF4-FFF2-40B4-BE49-F238E27FC236}">
                <a16:creationId xmlns:a16="http://schemas.microsoft.com/office/drawing/2014/main" id="{1E4E2A18-71F1-45B8-8F01-849E22DE6F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5123" name="Rezervirano mjesto teksta 2">
            <a:extLst>
              <a:ext uri="{FF2B5EF4-FFF2-40B4-BE49-F238E27FC236}">
                <a16:creationId xmlns:a16="http://schemas.microsoft.com/office/drawing/2014/main" id="{D026F516-FDBE-4DB5-B55E-71A16D2E20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12725B2-20C4-4424-B6D9-BCE4E1B4BC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A5A1EE9-7C8A-4CA9-96AA-F11FF00F36AD}" type="datetimeFigureOut">
              <a:rPr lang="sr-Latn-CS"/>
              <a:pPr>
                <a:defRPr/>
              </a:pPr>
              <a:t>21.3.2022.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755E9AA-4DBF-4DF3-8CD3-6F0A68863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198DA16-FE72-4C26-BB1B-2898070368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5BC60B8-AE76-4C89-9E52-7D8DD5ED624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2957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B65CD869-96ED-448E-9B11-27C0A972D3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2C91CE7F-4A64-4EAB-8B20-5753EE86F9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29D485F-355F-4E87-BE97-808581E855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6C236E-1D95-4AD4-B39B-F4C162314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B380643-E0FB-4E38-89F9-C07304BE3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1623635-1018-46B2-AB60-9476EFD6E01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6661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847BAA2-551B-4742-AA29-AD84E0562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3991" y="1025022"/>
            <a:ext cx="3689659" cy="1470025"/>
          </a:xfrm>
        </p:spPr>
        <p:txBody>
          <a:bodyPr/>
          <a:lstStyle/>
          <a:p>
            <a:pPr marL="358775"/>
            <a:r>
              <a:rPr lang="hr-HR" altLang="sr-Latn-RS" dirty="0">
                <a:solidFill>
                  <a:schemeClr val="tx1"/>
                </a:solidFill>
              </a:rPr>
              <a:t>7. GEOMETRIJSKA TIJELA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0C57A945-D895-4133-91F9-01C926FAF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971799"/>
            <a:ext cx="6400800" cy="2886075"/>
          </a:xfrm>
        </p:spPr>
        <p:txBody>
          <a:bodyPr/>
          <a:lstStyle/>
          <a:p>
            <a:r>
              <a:rPr lang="hr-HR" altLang="sr-Latn-RS" dirty="0"/>
              <a:t>7.2. Kvadar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aralelogram 32">
            <a:extLst>
              <a:ext uri="{FF2B5EF4-FFF2-40B4-BE49-F238E27FC236}">
                <a16:creationId xmlns:a16="http://schemas.microsoft.com/office/drawing/2014/main" id="{B1F7870C-26DA-481A-8D58-5403051C1C77}"/>
              </a:ext>
            </a:extLst>
          </p:cNvPr>
          <p:cNvSpPr/>
          <p:nvPr/>
        </p:nvSpPr>
        <p:spPr>
          <a:xfrm>
            <a:off x="842963" y="2555875"/>
            <a:ext cx="1331912" cy="323850"/>
          </a:xfrm>
          <a:prstGeom prst="parallelogram">
            <a:avLst>
              <a:gd name="adj" fmla="val 97234"/>
            </a:avLst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67" name="Text Box 5">
            <a:extLst>
              <a:ext uri="{FF2B5EF4-FFF2-40B4-BE49-F238E27FC236}">
                <a16:creationId xmlns:a16="http://schemas.microsoft.com/office/drawing/2014/main" id="{E819A071-8F7C-46B8-BEBF-4EF3E2889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892175"/>
            <a:ext cx="8531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Kvadar je uspravna četverostrana prizma kojoj su baze pravokutnici.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13645356-A6BC-44B7-9C46-A490FDE19225}"/>
              </a:ext>
            </a:extLst>
          </p:cNvPr>
          <p:cNvSpPr/>
          <p:nvPr/>
        </p:nvSpPr>
        <p:spPr>
          <a:xfrm>
            <a:off x="2323152" y="131643"/>
            <a:ext cx="4384807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600" b="1" i="0" u="none" strike="noStrike" kern="1200" cap="none" spc="0" normalizeH="0" baseline="0" noProof="0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KVADAR</a:t>
            </a:r>
          </a:p>
        </p:txBody>
      </p:sp>
      <p:sp>
        <p:nvSpPr>
          <p:cNvPr id="5" name="Paralelogram 4">
            <a:extLst>
              <a:ext uri="{FF2B5EF4-FFF2-40B4-BE49-F238E27FC236}">
                <a16:creationId xmlns:a16="http://schemas.microsoft.com/office/drawing/2014/main" id="{C36E705A-550D-4751-ABBB-5DD716184928}"/>
              </a:ext>
            </a:extLst>
          </p:cNvPr>
          <p:cNvSpPr/>
          <p:nvPr/>
        </p:nvSpPr>
        <p:spPr>
          <a:xfrm>
            <a:off x="849313" y="4002088"/>
            <a:ext cx="1331912" cy="323850"/>
          </a:xfrm>
          <a:prstGeom prst="parallelogram">
            <a:avLst>
              <a:gd name="adj" fmla="val 97234"/>
            </a:avLst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Kocka 6">
            <a:extLst>
              <a:ext uri="{FF2B5EF4-FFF2-40B4-BE49-F238E27FC236}">
                <a16:creationId xmlns:a16="http://schemas.microsoft.com/office/drawing/2014/main" id="{149EF208-61DE-4778-9512-7B2EF7C87610}"/>
              </a:ext>
            </a:extLst>
          </p:cNvPr>
          <p:cNvSpPr/>
          <p:nvPr/>
        </p:nvSpPr>
        <p:spPr>
          <a:xfrm>
            <a:off x="855663" y="2547938"/>
            <a:ext cx="1331912" cy="1782762"/>
          </a:xfrm>
          <a:prstGeom prst="cub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8" name="Ravni poveznik 7">
            <a:extLst>
              <a:ext uri="{FF2B5EF4-FFF2-40B4-BE49-F238E27FC236}">
                <a16:creationId xmlns:a16="http://schemas.microsoft.com/office/drawing/2014/main" id="{DCE8CA43-75C3-485A-A6C8-CD2F67D8D241}"/>
              </a:ext>
            </a:extLst>
          </p:cNvPr>
          <p:cNvCxnSpPr/>
          <p:nvPr/>
        </p:nvCxnSpPr>
        <p:spPr>
          <a:xfrm rot="5400000">
            <a:off x="466725" y="3286125"/>
            <a:ext cx="144145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0D83FEF0-E0B5-4C5D-9F56-05DC262EC750}"/>
              </a:ext>
            </a:extLst>
          </p:cNvPr>
          <p:cNvCxnSpPr/>
          <p:nvPr/>
        </p:nvCxnSpPr>
        <p:spPr>
          <a:xfrm>
            <a:off x="1173163" y="3995738"/>
            <a:ext cx="100806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470749D5-5387-4322-ADC0-BF6A5AE871E0}"/>
              </a:ext>
            </a:extLst>
          </p:cNvPr>
          <p:cNvCxnSpPr/>
          <p:nvPr/>
        </p:nvCxnSpPr>
        <p:spPr>
          <a:xfrm rot="5400000" flipH="1" flipV="1">
            <a:off x="852487" y="4014788"/>
            <a:ext cx="320675" cy="29845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C0CFFFBF-321A-4E60-91DE-E5259016D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75" y="2500313"/>
            <a:ext cx="2409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 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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v</a:t>
            </a:r>
            <a:endParaRPr kumimoji="0" lang="hr-HR" altLang="sr-Latn-RS" sz="4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id="{0490B73E-FB32-4EA9-A799-CF7C0ACE3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4259263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3" name="Text Box 28">
            <a:extLst>
              <a:ext uri="{FF2B5EF4-FFF2-40B4-BE49-F238E27FC236}">
                <a16:creationId xmlns:a16="http://schemas.microsoft.com/office/drawing/2014/main" id="{8804C7B1-11E6-436E-AA97-6AA495C1F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8" y="4029075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4" name="Text Box 31">
            <a:extLst>
              <a:ext uri="{FF2B5EF4-FFF2-40B4-BE49-F238E27FC236}">
                <a16:creationId xmlns:a16="http://schemas.microsoft.com/office/drawing/2014/main" id="{0170AC14-2143-4492-8C97-7BAE02B46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38455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168D44BD-EFAD-4A6A-9134-0FE25911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621088"/>
            <a:ext cx="5418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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 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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c = abc</a:t>
            </a:r>
            <a:endParaRPr kumimoji="0" lang="hr-HR" altLang="sr-Latn-RS" sz="4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7" grpId="0" animBg="1"/>
      <p:bldP spid="17" grpId="0"/>
      <p:bldP spid="22" grpId="0"/>
      <p:bldP spid="23" grpId="0"/>
      <p:bldP spid="24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utnik 2">
            <a:extLst>
              <a:ext uri="{FF2B5EF4-FFF2-40B4-BE49-F238E27FC236}">
                <a16:creationId xmlns:a16="http://schemas.microsoft.com/office/drawing/2014/main" id="{260DCD48-46C6-4A07-9BFF-391A942D7D52}"/>
              </a:ext>
            </a:extLst>
          </p:cNvPr>
          <p:cNvSpPr/>
          <p:nvPr/>
        </p:nvSpPr>
        <p:spPr>
          <a:xfrm>
            <a:off x="1704975" y="530225"/>
            <a:ext cx="5553075" cy="542925"/>
          </a:xfrm>
          <a:prstGeom prst="roundRect">
            <a:avLst/>
          </a:prstGeom>
          <a:solidFill>
            <a:srgbClr val="FF0000">
              <a:alpha val="3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9219" name="TekstniOkvir 1">
            <a:extLst>
              <a:ext uri="{FF2B5EF4-FFF2-40B4-BE49-F238E27FC236}">
                <a16:creationId xmlns:a16="http://schemas.microsoft.com/office/drawing/2014/main" id="{75E185C7-96D7-4994-B5AE-8FD01E1A8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587375"/>
            <a:ext cx="5419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Oplošje prizme je zbroj površina svih njenih strana.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1A6C7B31-1723-4F39-913A-32CBCC8A1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1471613"/>
            <a:ext cx="8353425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Uspravna prizma je ograničena </a:t>
            </a:r>
            <a:r>
              <a:rPr kumimoji="0" lang="hr-HR" altLang="sr-Latn-R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stranama prizme.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Baze ili osnovke uspravne prizme </a:t>
            </a:r>
            <a:r>
              <a:rPr kumimoji="0" lang="hr-HR" altLang="sr-Latn-R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sukladni 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mnogokuti u paralelnim ravninama. (trostrana prizma – baze su trokuti, četverostrana prizma - baze su četverokuti, 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Pobočke uspravne prizme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pravokutnici koji omeđuju prizmu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Plašt ili pobočje  prizme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sve pobočke zajedno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F8731BF-32CA-4DA7-B573-973842E78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1313" y="4114800"/>
            <a:ext cx="29289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2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7566C3C5-74EE-44BD-9055-66E4545FB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5272088"/>
            <a:ext cx="11064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oplošje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prizme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99034C76-7375-41E7-8C84-4610525BD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825" y="5621338"/>
            <a:ext cx="1276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površina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baze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prizme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8A316955-DAE3-4C18-A71E-D40C900DD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6938" y="5322888"/>
            <a:ext cx="1276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površina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plašta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prizme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129890F3-1C60-40BB-B2C2-900C9E5A5B84}"/>
              </a:ext>
            </a:extLst>
          </p:cNvPr>
          <p:cNvSpPr/>
          <p:nvPr/>
        </p:nvSpPr>
        <p:spPr>
          <a:xfrm>
            <a:off x="2889250" y="4064000"/>
            <a:ext cx="576263" cy="7921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86074BA0-4E34-4D33-AB82-42236665842C}"/>
              </a:ext>
            </a:extLst>
          </p:cNvPr>
          <p:cNvSpPr/>
          <p:nvPr/>
        </p:nvSpPr>
        <p:spPr>
          <a:xfrm>
            <a:off x="4284663" y="4064000"/>
            <a:ext cx="479425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9B6395C7-B011-40D8-81C1-94C5897EE6A9}"/>
              </a:ext>
            </a:extLst>
          </p:cNvPr>
          <p:cNvSpPr/>
          <p:nvPr/>
        </p:nvSpPr>
        <p:spPr>
          <a:xfrm>
            <a:off x="5238750" y="4064000"/>
            <a:ext cx="479425" cy="768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cxnSp>
        <p:nvCxnSpPr>
          <p:cNvPr id="13" name="Ravni poveznik sa strelicom 12">
            <a:extLst>
              <a:ext uri="{FF2B5EF4-FFF2-40B4-BE49-F238E27FC236}">
                <a16:creationId xmlns:a16="http://schemas.microsoft.com/office/drawing/2014/main" id="{6974BFDA-B37E-4A3E-BC21-439171BE0833}"/>
              </a:ext>
            </a:extLst>
          </p:cNvPr>
          <p:cNvCxnSpPr>
            <a:stCxn id="9" idx="2"/>
          </p:cNvCxnSpPr>
          <p:nvPr/>
        </p:nvCxnSpPr>
        <p:spPr>
          <a:xfrm rot="5400000">
            <a:off x="2729707" y="4902994"/>
            <a:ext cx="495300" cy="4016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sa strelicom 14">
            <a:extLst>
              <a:ext uri="{FF2B5EF4-FFF2-40B4-BE49-F238E27FC236}">
                <a16:creationId xmlns:a16="http://schemas.microsoft.com/office/drawing/2014/main" id="{3DA94D87-CF5A-4A64-9EAB-17DF5AD6FE30}"/>
              </a:ext>
            </a:extLst>
          </p:cNvPr>
          <p:cNvCxnSpPr>
            <a:stCxn id="10" idx="2"/>
            <a:endCxn id="7" idx="0"/>
          </p:cNvCxnSpPr>
          <p:nvPr/>
        </p:nvCxnSpPr>
        <p:spPr>
          <a:xfrm rot="16200000" flipH="1">
            <a:off x="4129881" y="5226844"/>
            <a:ext cx="78898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sa strelicom 16">
            <a:extLst>
              <a:ext uri="{FF2B5EF4-FFF2-40B4-BE49-F238E27FC236}">
                <a16:creationId xmlns:a16="http://schemas.microsoft.com/office/drawing/2014/main" id="{2A6BCD1A-1AF9-47E0-9F67-D0D4062E0839}"/>
              </a:ext>
            </a:extLst>
          </p:cNvPr>
          <p:cNvCxnSpPr/>
          <p:nvPr/>
        </p:nvCxnSpPr>
        <p:spPr>
          <a:xfrm>
            <a:off x="5746750" y="4832350"/>
            <a:ext cx="574675" cy="5191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ravokutnik 37">
            <a:extLst>
              <a:ext uri="{FF2B5EF4-FFF2-40B4-BE49-F238E27FC236}">
                <a16:creationId xmlns:a16="http://schemas.microsoft.com/office/drawing/2014/main" id="{59F45997-CE09-4097-884D-3AAE0ECB4F1B}"/>
              </a:ext>
            </a:extLst>
          </p:cNvPr>
          <p:cNvSpPr/>
          <p:nvPr/>
        </p:nvSpPr>
        <p:spPr>
          <a:xfrm>
            <a:off x="850900" y="2873375"/>
            <a:ext cx="1008063" cy="144145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39" name="Pravokutnik 38">
            <a:extLst>
              <a:ext uri="{FF2B5EF4-FFF2-40B4-BE49-F238E27FC236}">
                <a16:creationId xmlns:a16="http://schemas.microsoft.com/office/drawing/2014/main" id="{6AABD9B1-E64B-4FD8-9663-878E77187454}"/>
              </a:ext>
            </a:extLst>
          </p:cNvPr>
          <p:cNvSpPr/>
          <p:nvPr/>
        </p:nvSpPr>
        <p:spPr>
          <a:xfrm>
            <a:off x="1173163" y="2543175"/>
            <a:ext cx="1006475" cy="144145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33" name="Paralelogram 32">
            <a:extLst>
              <a:ext uri="{FF2B5EF4-FFF2-40B4-BE49-F238E27FC236}">
                <a16:creationId xmlns:a16="http://schemas.microsoft.com/office/drawing/2014/main" id="{F6D9DF88-D85A-49C8-B865-78BC679A7036}"/>
              </a:ext>
            </a:extLst>
          </p:cNvPr>
          <p:cNvSpPr/>
          <p:nvPr/>
        </p:nvSpPr>
        <p:spPr>
          <a:xfrm>
            <a:off x="831850" y="2555875"/>
            <a:ext cx="1331913" cy="323850"/>
          </a:xfrm>
          <a:prstGeom prst="parallelogram">
            <a:avLst>
              <a:gd name="adj" fmla="val 97234"/>
            </a:avLst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D7CB7AB2-A10B-4133-89B5-BF4362F1B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892175"/>
            <a:ext cx="8531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Kvadar je uspravna četverostrana prizma kojoj su baze pravokutnici.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75C9C32B-445D-4076-9808-8EF0A10BAD96}"/>
              </a:ext>
            </a:extLst>
          </p:cNvPr>
          <p:cNvSpPr/>
          <p:nvPr/>
        </p:nvSpPr>
        <p:spPr>
          <a:xfrm>
            <a:off x="2323152" y="131643"/>
            <a:ext cx="4384807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600" b="1" i="0" u="none" strike="noStrike" kern="1200" cap="none" spc="0" normalizeH="0" baseline="0" noProof="0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KVADAR</a:t>
            </a:r>
          </a:p>
        </p:txBody>
      </p:sp>
      <p:sp>
        <p:nvSpPr>
          <p:cNvPr id="5" name="Paralelogram 4">
            <a:extLst>
              <a:ext uri="{FF2B5EF4-FFF2-40B4-BE49-F238E27FC236}">
                <a16:creationId xmlns:a16="http://schemas.microsoft.com/office/drawing/2014/main" id="{0B371C3A-0754-4C1A-84C3-C0581BCBFC8E}"/>
              </a:ext>
            </a:extLst>
          </p:cNvPr>
          <p:cNvSpPr/>
          <p:nvPr/>
        </p:nvSpPr>
        <p:spPr>
          <a:xfrm>
            <a:off x="849313" y="4002088"/>
            <a:ext cx="1331912" cy="323850"/>
          </a:xfrm>
          <a:prstGeom prst="parallelogram">
            <a:avLst>
              <a:gd name="adj" fmla="val 97234"/>
            </a:avLst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7" name="Kocka 6">
            <a:extLst>
              <a:ext uri="{FF2B5EF4-FFF2-40B4-BE49-F238E27FC236}">
                <a16:creationId xmlns:a16="http://schemas.microsoft.com/office/drawing/2014/main" id="{74621C2E-690F-4502-B5A8-E8224F4B5AD0}"/>
              </a:ext>
            </a:extLst>
          </p:cNvPr>
          <p:cNvSpPr/>
          <p:nvPr/>
        </p:nvSpPr>
        <p:spPr>
          <a:xfrm>
            <a:off x="855663" y="2547938"/>
            <a:ext cx="1331912" cy="1782762"/>
          </a:xfrm>
          <a:prstGeom prst="cub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cxnSp>
        <p:nvCxnSpPr>
          <p:cNvPr id="8" name="Ravni poveznik 7">
            <a:extLst>
              <a:ext uri="{FF2B5EF4-FFF2-40B4-BE49-F238E27FC236}">
                <a16:creationId xmlns:a16="http://schemas.microsoft.com/office/drawing/2014/main" id="{099F1DB2-9C9A-45B7-8EA4-88F764D4F76B}"/>
              </a:ext>
            </a:extLst>
          </p:cNvPr>
          <p:cNvCxnSpPr/>
          <p:nvPr/>
        </p:nvCxnSpPr>
        <p:spPr>
          <a:xfrm rot="5400000">
            <a:off x="466725" y="3286125"/>
            <a:ext cx="144145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66FBCA54-0997-4DBD-A25D-4FB5F6F28BD9}"/>
              </a:ext>
            </a:extLst>
          </p:cNvPr>
          <p:cNvCxnSpPr/>
          <p:nvPr/>
        </p:nvCxnSpPr>
        <p:spPr>
          <a:xfrm>
            <a:off x="1173163" y="3995738"/>
            <a:ext cx="100806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EC1D8542-ED56-4745-AD47-0E8E305C2D29}"/>
              </a:ext>
            </a:extLst>
          </p:cNvPr>
          <p:cNvCxnSpPr/>
          <p:nvPr/>
        </p:nvCxnSpPr>
        <p:spPr>
          <a:xfrm rot="5400000" flipH="1" flipV="1">
            <a:off x="852487" y="4014788"/>
            <a:ext cx="320675" cy="29845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avokutnik 10">
            <a:extLst>
              <a:ext uri="{FF2B5EF4-FFF2-40B4-BE49-F238E27FC236}">
                <a16:creationId xmlns:a16="http://schemas.microsoft.com/office/drawing/2014/main" id="{AE23820C-D456-489F-B9E7-18F0786206F0}"/>
              </a:ext>
            </a:extLst>
          </p:cNvPr>
          <p:cNvSpPr/>
          <p:nvPr/>
        </p:nvSpPr>
        <p:spPr>
          <a:xfrm>
            <a:off x="858838" y="1762125"/>
            <a:ext cx="1008062" cy="111601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C143A28F-1301-4411-B402-A8010235C06B}"/>
              </a:ext>
            </a:extLst>
          </p:cNvPr>
          <p:cNvSpPr/>
          <p:nvPr/>
        </p:nvSpPr>
        <p:spPr>
          <a:xfrm>
            <a:off x="855663" y="4324350"/>
            <a:ext cx="1008062" cy="111601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6224A423-3760-4E27-8C1C-E3448D6F8497}"/>
              </a:ext>
            </a:extLst>
          </p:cNvPr>
          <p:cNvSpPr/>
          <p:nvPr/>
        </p:nvSpPr>
        <p:spPr>
          <a:xfrm>
            <a:off x="1860550" y="2879725"/>
            <a:ext cx="1116013" cy="14398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2A0BEEFB-281E-463F-9FDB-31C58EF71A91}"/>
              </a:ext>
            </a:extLst>
          </p:cNvPr>
          <p:cNvSpPr/>
          <p:nvPr/>
        </p:nvSpPr>
        <p:spPr>
          <a:xfrm>
            <a:off x="2971800" y="2879725"/>
            <a:ext cx="1008063" cy="14398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2DA325B7-340F-4F66-8958-44DEDA185FC2}"/>
              </a:ext>
            </a:extLst>
          </p:cNvPr>
          <p:cNvSpPr/>
          <p:nvPr/>
        </p:nvSpPr>
        <p:spPr>
          <a:xfrm>
            <a:off x="3976688" y="2879725"/>
            <a:ext cx="1116012" cy="14398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87D32D1E-2221-451E-A6F0-858DAD9E7D00}"/>
              </a:ext>
            </a:extLst>
          </p:cNvPr>
          <p:cNvSpPr/>
          <p:nvPr/>
        </p:nvSpPr>
        <p:spPr>
          <a:xfrm>
            <a:off x="855663" y="2879725"/>
            <a:ext cx="1008062" cy="14398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DB79C793-700E-4784-B985-614A96C1E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413375"/>
            <a:ext cx="5265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2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+ 2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+ 2</a:t>
            </a:r>
            <a:r>
              <a:rPr kumimoji="0" lang="hr-HR" altLang="sr-Latn-RS" sz="4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bc</a:t>
            </a:r>
            <a:r>
              <a:rPr kumimoji="0" lang="hr-HR" altLang="sr-Latn-R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hr-HR" altLang="sr-Latn-RS" sz="4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534DA40E-0CD2-4DDF-B179-E58511642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150" y="4683125"/>
            <a:ext cx="52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id="{80D4A9F9-AEC5-45B1-A027-DB4A9CC52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4259263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3" name="Text Box 28">
            <a:extLst>
              <a:ext uri="{FF2B5EF4-FFF2-40B4-BE49-F238E27FC236}">
                <a16:creationId xmlns:a16="http://schemas.microsoft.com/office/drawing/2014/main" id="{381DD8FC-44E5-4EC2-8E14-7C2D579DC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8" y="4029075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4" name="Text Box 31">
            <a:extLst>
              <a:ext uri="{FF2B5EF4-FFF2-40B4-BE49-F238E27FC236}">
                <a16:creationId xmlns:a16="http://schemas.microsoft.com/office/drawing/2014/main" id="{60161ADD-8FF0-4F7A-9ACE-A0FAEC7EE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38455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5" name="Text Box 28">
            <a:extLst>
              <a:ext uri="{FF2B5EF4-FFF2-40B4-BE49-F238E27FC236}">
                <a16:creationId xmlns:a16="http://schemas.microsoft.com/office/drawing/2014/main" id="{D66032E8-026C-4481-B428-A791A71F2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4735513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CE278ACD-DAAD-422E-A1CE-257A0F546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3370263"/>
            <a:ext cx="511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</a:t>
            </a:r>
            <a:endParaRPr kumimoji="0" lang="hr-HR" altLang="sr-Latn-R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0376A4FF-A609-4C46-9340-2392AFA27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0" y="3384550"/>
            <a:ext cx="5095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bc</a:t>
            </a:r>
            <a:endParaRPr kumimoji="0" lang="hr-HR" altLang="sr-Latn-R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Pravokutnik 27">
            <a:extLst>
              <a:ext uri="{FF2B5EF4-FFF2-40B4-BE49-F238E27FC236}">
                <a16:creationId xmlns:a16="http://schemas.microsoft.com/office/drawing/2014/main" id="{B8F69408-D9EF-4C58-9FC5-A5361D395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6588" y="3384550"/>
            <a:ext cx="527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</a:t>
            </a:r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4AC9A9CD-085A-4720-A391-606F66D04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1963" y="3384550"/>
            <a:ext cx="509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bc</a:t>
            </a:r>
            <a:endParaRPr kumimoji="0" lang="hr-HR" altLang="sr-Latn-R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id="{986F2075-2272-43CC-B09C-FCEA8CFC1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475" y="2081213"/>
            <a:ext cx="527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</a:p>
        </p:txBody>
      </p:sp>
      <p:sp>
        <p:nvSpPr>
          <p:cNvPr id="35" name="Text Box 28">
            <a:extLst>
              <a:ext uri="{FF2B5EF4-FFF2-40B4-BE49-F238E27FC236}">
                <a16:creationId xmlns:a16="http://schemas.microsoft.com/office/drawing/2014/main" id="{BF3E176C-2AF8-4D40-9F2E-08FC0C8AF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0" y="42672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6" name="Text Box 28">
            <a:extLst>
              <a:ext uri="{FF2B5EF4-FFF2-40B4-BE49-F238E27FC236}">
                <a16:creationId xmlns:a16="http://schemas.microsoft.com/office/drawing/2014/main" id="{D58FA957-1FD5-4654-B568-BE9C88BA9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950" y="4244975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7" name="Text Box 28">
            <a:extLst>
              <a:ext uri="{FF2B5EF4-FFF2-40B4-BE49-F238E27FC236}">
                <a16:creationId xmlns:a16="http://schemas.microsoft.com/office/drawing/2014/main" id="{E768DB10-1BDD-4A5E-9A60-636967ECB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1663" y="4278313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6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5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6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33" grpId="0" animBg="1"/>
      <p:bldP spid="33" grpId="1" animBg="1"/>
      <p:bldP spid="33" grpId="2" animBg="1"/>
      <p:bldP spid="5" grpId="0" animBg="1"/>
      <p:bldP spid="5" grpId="1" animBg="1"/>
      <p:bldP spid="5" grpId="2" animBg="1"/>
      <p:bldP spid="7" grpId="0" animBg="1"/>
      <p:bldP spid="7" grpId="1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9" grpId="0"/>
      <p:bldP spid="22" grpId="0"/>
      <p:bldP spid="23" grpId="0"/>
      <p:bldP spid="23" grpId="1"/>
      <p:bldP spid="24" grpId="0"/>
      <p:bldP spid="25" grpId="0"/>
      <p:bldP spid="26" grpId="0"/>
      <p:bldP spid="27" grpId="0"/>
      <p:bldP spid="28" grpId="0"/>
      <p:bldP spid="29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4F69612-BD57-4DD1-8573-C3DB20632E67}"/>
              </a:ext>
            </a:extLst>
          </p:cNvPr>
          <p:cNvGrpSpPr>
            <a:grpSpLocks/>
          </p:cNvGrpSpPr>
          <p:nvPr/>
        </p:nvGrpSpPr>
        <p:grpSpPr bwMode="auto">
          <a:xfrm>
            <a:off x="382588" y="800100"/>
            <a:ext cx="4191000" cy="2759075"/>
            <a:chOff x="336" y="576"/>
            <a:chExt cx="2640" cy="1738"/>
          </a:xfrm>
        </p:grpSpPr>
        <p:grpSp>
          <p:nvGrpSpPr>
            <p:cNvPr id="1061" name="Group 3">
              <a:extLst>
                <a:ext uri="{FF2B5EF4-FFF2-40B4-BE49-F238E27FC236}">
                  <a16:creationId xmlns:a16="http://schemas.microsoft.com/office/drawing/2014/main" id="{CED461C6-AAEB-442C-91D9-23CA0E8343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76"/>
              <a:ext cx="2640" cy="1738"/>
              <a:chOff x="384" y="528"/>
              <a:chExt cx="2640" cy="1738"/>
            </a:xfrm>
          </p:grpSpPr>
          <p:grpSp>
            <p:nvGrpSpPr>
              <p:cNvPr id="1063" name="Group 4">
                <a:extLst>
                  <a:ext uri="{FF2B5EF4-FFF2-40B4-BE49-F238E27FC236}">
                    <a16:creationId xmlns:a16="http://schemas.microsoft.com/office/drawing/2014/main" id="{21826047-2236-43A7-905D-1EAB5F2860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" y="528"/>
                <a:ext cx="2388" cy="1476"/>
                <a:chOff x="798" y="2334"/>
                <a:chExt cx="2388" cy="1476"/>
              </a:xfrm>
            </p:grpSpPr>
            <p:sp>
              <p:nvSpPr>
                <p:cNvPr id="1067" name="Freeform 5">
                  <a:extLst>
                    <a:ext uri="{FF2B5EF4-FFF2-40B4-BE49-F238E27FC236}">
                      <a16:creationId xmlns:a16="http://schemas.microsoft.com/office/drawing/2014/main" id="{A094D357-4757-42E6-B032-4E83577843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2334"/>
                  <a:ext cx="588" cy="1475"/>
                </a:xfrm>
                <a:custGeom>
                  <a:avLst/>
                  <a:gdLst>
                    <a:gd name="T0" fmla="*/ 0 w 588"/>
                    <a:gd name="T1" fmla="*/ 340 h 1475"/>
                    <a:gd name="T2" fmla="*/ 588 w 588"/>
                    <a:gd name="T3" fmla="*/ 0 h 1475"/>
                    <a:gd name="T4" fmla="*/ 588 w 588"/>
                    <a:gd name="T5" fmla="*/ 1135 h 1475"/>
                    <a:gd name="T6" fmla="*/ 0 w 588"/>
                    <a:gd name="T7" fmla="*/ 1475 h 1475"/>
                    <a:gd name="T8" fmla="*/ 0 w 588"/>
                    <a:gd name="T9" fmla="*/ 340 h 14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88"/>
                    <a:gd name="T16" fmla="*/ 0 h 1475"/>
                    <a:gd name="T17" fmla="*/ 588 w 588"/>
                    <a:gd name="T18" fmla="*/ 1475 h 14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88" h="1475">
                      <a:moveTo>
                        <a:pt x="0" y="340"/>
                      </a:moveTo>
                      <a:lnTo>
                        <a:pt x="588" y="0"/>
                      </a:lnTo>
                      <a:lnTo>
                        <a:pt x="588" y="1135"/>
                      </a:lnTo>
                      <a:lnTo>
                        <a:pt x="0" y="1475"/>
                      </a:lnTo>
                      <a:lnTo>
                        <a:pt x="0" y="340"/>
                      </a:lnTo>
                      <a:close/>
                    </a:path>
                  </a:pathLst>
                </a:custGeom>
                <a:solidFill>
                  <a:srgbClr val="FF0000">
                    <a:alpha val="29019"/>
                  </a:srgbClr>
                </a:solidFill>
                <a:ln w="0">
                  <a:solidFill>
                    <a:srgbClr val="FF9797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68" name="Line 6">
                  <a:extLst>
                    <a:ext uri="{FF2B5EF4-FFF2-40B4-BE49-F238E27FC236}">
                      <a16:creationId xmlns:a16="http://schemas.microsoft.com/office/drawing/2014/main" id="{908480B2-BC88-4259-853F-51F3C04EE3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8" y="3809"/>
                  <a:ext cx="1799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69" name="Line 7">
                  <a:extLst>
                    <a:ext uri="{FF2B5EF4-FFF2-40B4-BE49-F238E27FC236}">
                      <a16:creationId xmlns:a16="http://schemas.microsoft.com/office/drawing/2014/main" id="{ABE9196C-60F5-4F4F-A497-CC82EB33E2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98" y="3469"/>
                  <a:ext cx="588" cy="340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0" name="Line 8">
                  <a:extLst>
                    <a:ext uri="{FF2B5EF4-FFF2-40B4-BE49-F238E27FC236}">
                      <a16:creationId xmlns:a16="http://schemas.microsoft.com/office/drawing/2014/main" id="{49548BED-4C43-4DDA-A7EF-1F0CB6D0A2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6" y="3469"/>
                  <a:ext cx="1799" cy="1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1" name="Line 9">
                  <a:extLst>
                    <a:ext uri="{FF2B5EF4-FFF2-40B4-BE49-F238E27FC236}">
                      <a16:creationId xmlns:a16="http://schemas.microsoft.com/office/drawing/2014/main" id="{1E261E74-3F2E-49CA-8C09-DC9D8964E5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97" y="3469"/>
                  <a:ext cx="588" cy="340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2" name="Line 10">
                  <a:extLst>
                    <a:ext uri="{FF2B5EF4-FFF2-40B4-BE49-F238E27FC236}">
                      <a16:creationId xmlns:a16="http://schemas.microsoft.com/office/drawing/2014/main" id="{31F3536E-8882-434E-8FBC-AD9C3B6CFC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8" y="2674"/>
                  <a:ext cx="1799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3" name="Line 11">
                  <a:extLst>
                    <a:ext uri="{FF2B5EF4-FFF2-40B4-BE49-F238E27FC236}">
                      <a16:creationId xmlns:a16="http://schemas.microsoft.com/office/drawing/2014/main" id="{8042562E-2FC2-4A2D-8504-E2F0EBC30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97" y="2334"/>
                  <a:ext cx="588" cy="340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4" name="Line 12">
                  <a:extLst>
                    <a:ext uri="{FF2B5EF4-FFF2-40B4-BE49-F238E27FC236}">
                      <a16:creationId xmlns:a16="http://schemas.microsoft.com/office/drawing/2014/main" id="{32D2C5F6-BDA7-414C-AC70-904BE96EF0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6" y="2334"/>
                  <a:ext cx="1799" cy="1"/>
                </a:xfrm>
                <a:prstGeom prst="line">
                  <a:avLst/>
                </a:prstGeom>
                <a:noFill/>
                <a:ln w="27051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5" name="Line 13">
                  <a:extLst>
                    <a:ext uri="{FF2B5EF4-FFF2-40B4-BE49-F238E27FC236}">
                      <a16:creationId xmlns:a16="http://schemas.microsoft.com/office/drawing/2014/main" id="{67B56945-C253-439F-9BD4-46AC573B1E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98" y="2334"/>
                  <a:ext cx="588" cy="340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6" name="Line 14">
                  <a:extLst>
                    <a:ext uri="{FF2B5EF4-FFF2-40B4-BE49-F238E27FC236}">
                      <a16:creationId xmlns:a16="http://schemas.microsoft.com/office/drawing/2014/main" id="{46F6B22A-177F-46B8-8751-B4EB582130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8" y="2674"/>
                  <a:ext cx="1" cy="1135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7" name="Line 15">
                  <a:extLst>
                    <a:ext uri="{FF2B5EF4-FFF2-40B4-BE49-F238E27FC236}">
                      <a16:creationId xmlns:a16="http://schemas.microsoft.com/office/drawing/2014/main" id="{6B090BE0-8F0C-47FE-8A82-4A9DC0B46C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7" y="2674"/>
                  <a:ext cx="1" cy="1135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8" name="Line 16">
                  <a:extLst>
                    <a:ext uri="{FF2B5EF4-FFF2-40B4-BE49-F238E27FC236}">
                      <a16:creationId xmlns:a16="http://schemas.microsoft.com/office/drawing/2014/main" id="{59A51DCC-C368-41B1-9A48-0D01D9B3AD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85" y="2334"/>
                  <a:ext cx="1" cy="1135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9" name="Line 17">
                  <a:extLst>
                    <a:ext uri="{FF2B5EF4-FFF2-40B4-BE49-F238E27FC236}">
                      <a16:creationId xmlns:a16="http://schemas.microsoft.com/office/drawing/2014/main" id="{C65722FA-9E4B-48F9-84BE-17F99E9207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6" y="2334"/>
                  <a:ext cx="1" cy="1135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80" name="Line 18">
                  <a:extLst>
                    <a:ext uri="{FF2B5EF4-FFF2-40B4-BE49-F238E27FC236}">
                      <a16:creationId xmlns:a16="http://schemas.microsoft.com/office/drawing/2014/main" id="{62029C37-E4A2-4664-9CF2-1209126398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97" y="2334"/>
                  <a:ext cx="588" cy="1475"/>
                </a:xfrm>
                <a:prstGeom prst="line">
                  <a:avLst/>
                </a:prstGeom>
                <a:noFill/>
                <a:ln w="33401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  <p:sp>
            <p:nvSpPr>
              <p:cNvPr id="1064" name="Text Box 19">
                <a:extLst>
                  <a:ext uri="{FF2B5EF4-FFF2-40B4-BE49-F238E27FC236}">
                    <a16:creationId xmlns:a16="http://schemas.microsoft.com/office/drawing/2014/main" id="{DA8AE69D-883F-4F23-9293-1BF65D528A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2016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a</a:t>
                </a:r>
              </a:p>
            </p:txBody>
          </p:sp>
          <p:sp>
            <p:nvSpPr>
              <p:cNvPr id="1065" name="Text Box 20">
                <a:extLst>
                  <a:ext uri="{FF2B5EF4-FFF2-40B4-BE49-F238E27FC236}">
                    <a16:creationId xmlns:a16="http://schemas.microsoft.com/office/drawing/2014/main" id="{4777031A-B3E4-4CCC-9178-5529A3D2C9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48" y="1776"/>
                <a:ext cx="4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b</a:t>
                </a:r>
              </a:p>
            </p:txBody>
          </p:sp>
          <p:sp>
            <p:nvSpPr>
              <p:cNvPr id="1066" name="Text Box 21">
                <a:extLst>
                  <a:ext uri="{FF2B5EF4-FFF2-40B4-BE49-F238E27FC236}">
                    <a16:creationId xmlns:a16="http://schemas.microsoft.com/office/drawing/2014/main" id="{E59413BE-4AF3-45D8-A6DE-43B0232CFC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1008"/>
                <a:ext cx="24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c</a:t>
                </a:r>
              </a:p>
            </p:txBody>
          </p:sp>
        </p:grpSp>
        <p:sp>
          <p:nvSpPr>
            <p:cNvPr id="1062" name="Text Box 22">
              <a:extLst>
                <a:ext uri="{FF2B5EF4-FFF2-40B4-BE49-F238E27FC236}">
                  <a16:creationId xmlns:a16="http://schemas.microsoft.com/office/drawing/2014/main" id="{9BC21115-6D46-46D2-93B1-44E86D932B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00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i="1"/>
                <a:t>d</a:t>
              </a:r>
              <a:r>
                <a:rPr lang="hr-HR" altLang="sr-Latn-RS" i="1" baseline="-25000"/>
                <a:t>1</a:t>
              </a:r>
              <a:endParaRPr lang="hr-HR" altLang="sr-Latn-RS" i="1"/>
            </a:p>
          </p:txBody>
        </p:sp>
      </p:grpSp>
      <p:sp>
        <p:nvSpPr>
          <p:cNvPr id="26647" name="Rectangle 23">
            <a:extLst>
              <a:ext uri="{FF2B5EF4-FFF2-40B4-BE49-F238E27FC236}">
                <a16:creationId xmlns:a16="http://schemas.microsoft.com/office/drawing/2014/main" id="{F4CDCAFE-51FE-4EAE-BFCF-0FB9AD38D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914400"/>
            <a:ext cx="990600" cy="1828800"/>
          </a:xfrm>
          <a:prstGeom prst="rect">
            <a:avLst/>
          </a:prstGeom>
          <a:solidFill>
            <a:srgbClr val="FF0000">
              <a:alpha val="29019"/>
            </a:srgbClr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26648" name="Text Box 24">
            <a:extLst>
              <a:ext uri="{FF2B5EF4-FFF2-40B4-BE49-F238E27FC236}">
                <a16:creationId xmlns:a16="http://schemas.microsoft.com/office/drawing/2014/main" id="{C50A3E04-3554-4656-B930-DCD640C44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5575" y="49244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  <p:sp>
        <p:nvSpPr>
          <p:cNvPr id="26649" name="Text Box 25">
            <a:extLst>
              <a:ext uri="{FF2B5EF4-FFF2-40B4-BE49-F238E27FC236}">
                <a16:creationId xmlns:a16="http://schemas.microsoft.com/office/drawing/2014/main" id="{63CC8A03-E31A-4B2E-86C5-B7A81E205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6002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c</a:t>
            </a:r>
          </a:p>
        </p:txBody>
      </p:sp>
      <p:sp>
        <p:nvSpPr>
          <p:cNvPr id="26650" name="Line 26">
            <a:extLst>
              <a:ext uri="{FF2B5EF4-FFF2-40B4-BE49-F238E27FC236}">
                <a16:creationId xmlns:a16="http://schemas.microsoft.com/office/drawing/2014/main" id="{E819602D-AA52-4A3C-9D99-F97F6A07F0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914400"/>
            <a:ext cx="990600" cy="1828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6651" name="Text Box 27">
            <a:extLst>
              <a:ext uri="{FF2B5EF4-FFF2-40B4-BE49-F238E27FC236}">
                <a16:creationId xmlns:a16="http://schemas.microsoft.com/office/drawing/2014/main" id="{4BB0C852-573B-4EEC-BA65-A757CA5E7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3716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d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graphicFrame>
        <p:nvGraphicFramePr>
          <p:cNvPr id="26652" name="Object 28">
            <a:extLst>
              <a:ext uri="{FF2B5EF4-FFF2-40B4-BE49-F238E27FC236}">
                <a16:creationId xmlns:a16="http://schemas.microsoft.com/office/drawing/2014/main" id="{64358081-0827-4800-9F3D-93DB8D3DB7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1143000"/>
          <a:ext cx="1955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1955520" imgH="990360" progId="Equation.DSMT4">
                  <p:embed/>
                </p:oleObj>
              </mc:Choice>
              <mc:Fallback>
                <p:oleObj name="Equation" r:id="rId3" imgW="1955520" imgH="9903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143000"/>
                        <a:ext cx="1955800" cy="990600"/>
                      </a:xfrm>
                      <a:prstGeom prst="rect">
                        <a:avLst/>
                      </a:prstGeom>
                      <a:solidFill>
                        <a:srgbClr val="FF0000">
                          <a:alpha val="28999"/>
                        </a:srgbClr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9">
            <a:extLst>
              <a:ext uri="{FF2B5EF4-FFF2-40B4-BE49-F238E27FC236}">
                <a16:creationId xmlns:a16="http://schemas.microsoft.com/office/drawing/2014/main" id="{CDD5D534-326A-40E9-B03B-91C6A94BAC47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048125"/>
            <a:ext cx="4267200" cy="2759075"/>
            <a:chOff x="192" y="2160"/>
            <a:chExt cx="2688" cy="1738"/>
          </a:xfrm>
        </p:grpSpPr>
        <p:grpSp>
          <p:nvGrpSpPr>
            <p:cNvPr id="1041" name="Group 30">
              <a:extLst>
                <a:ext uri="{FF2B5EF4-FFF2-40B4-BE49-F238E27FC236}">
                  <a16:creationId xmlns:a16="http://schemas.microsoft.com/office/drawing/2014/main" id="{2E761150-D331-4106-B2BF-277BE4F30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160"/>
              <a:ext cx="2688" cy="1738"/>
              <a:chOff x="192" y="2160"/>
              <a:chExt cx="2688" cy="1738"/>
            </a:xfrm>
          </p:grpSpPr>
          <p:grpSp>
            <p:nvGrpSpPr>
              <p:cNvPr id="1043" name="Group 31">
                <a:extLst>
                  <a:ext uri="{FF2B5EF4-FFF2-40B4-BE49-F238E27FC236}">
                    <a16:creationId xmlns:a16="http://schemas.microsoft.com/office/drawing/2014/main" id="{4F944AF4-ED83-400D-A6FA-030E0DBC70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2160"/>
                <a:ext cx="2461" cy="1523"/>
                <a:chOff x="419" y="2423"/>
                <a:chExt cx="2461" cy="1523"/>
              </a:xfrm>
            </p:grpSpPr>
            <p:sp>
              <p:nvSpPr>
                <p:cNvPr id="1046" name="Freeform 32">
                  <a:extLst>
                    <a:ext uri="{FF2B5EF4-FFF2-40B4-BE49-F238E27FC236}">
                      <a16:creationId xmlns:a16="http://schemas.microsoft.com/office/drawing/2014/main" id="{331475B1-EF3B-49AA-B468-A057682886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9" y="3555"/>
                  <a:ext cx="2390" cy="339"/>
                </a:xfrm>
                <a:custGeom>
                  <a:avLst/>
                  <a:gdLst>
                    <a:gd name="T0" fmla="*/ 0 w 2390"/>
                    <a:gd name="T1" fmla="*/ 339 h 339"/>
                    <a:gd name="T2" fmla="*/ 1801 w 2390"/>
                    <a:gd name="T3" fmla="*/ 339 h 339"/>
                    <a:gd name="T4" fmla="*/ 2390 w 2390"/>
                    <a:gd name="T5" fmla="*/ 0 h 339"/>
                    <a:gd name="T6" fmla="*/ 589 w 2390"/>
                    <a:gd name="T7" fmla="*/ 0 h 339"/>
                    <a:gd name="T8" fmla="*/ 0 w 2390"/>
                    <a:gd name="T9" fmla="*/ 339 h 33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90"/>
                    <a:gd name="T16" fmla="*/ 0 h 339"/>
                    <a:gd name="T17" fmla="*/ 2390 w 2390"/>
                    <a:gd name="T18" fmla="*/ 339 h 33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90" h="339">
                      <a:moveTo>
                        <a:pt x="0" y="339"/>
                      </a:moveTo>
                      <a:lnTo>
                        <a:pt x="1801" y="339"/>
                      </a:lnTo>
                      <a:lnTo>
                        <a:pt x="2390" y="0"/>
                      </a:lnTo>
                      <a:lnTo>
                        <a:pt x="589" y="0"/>
                      </a:lnTo>
                      <a:lnTo>
                        <a:pt x="0" y="339"/>
                      </a:lnTo>
                      <a:close/>
                    </a:path>
                  </a:pathLst>
                </a:custGeom>
                <a:solidFill>
                  <a:srgbClr val="000080">
                    <a:alpha val="25098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47" name="Line 33">
                  <a:extLst>
                    <a:ext uri="{FF2B5EF4-FFF2-40B4-BE49-F238E27FC236}">
                      <a16:creationId xmlns:a16="http://schemas.microsoft.com/office/drawing/2014/main" id="{C0442484-D2CC-49E8-BE52-B98D5E3D38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" y="3894"/>
                  <a:ext cx="1801" cy="1"/>
                </a:xfrm>
                <a:prstGeom prst="line">
                  <a:avLst/>
                </a:prstGeom>
                <a:noFill/>
                <a:ln w="333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48" name="Line 34">
                  <a:extLst>
                    <a:ext uri="{FF2B5EF4-FFF2-40B4-BE49-F238E27FC236}">
                      <a16:creationId xmlns:a16="http://schemas.microsoft.com/office/drawing/2014/main" id="{637F2CBD-B73A-44A2-A705-CE1FBE9BE8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9" y="3555"/>
                  <a:ext cx="589" cy="339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49" name="Line 35">
                  <a:extLst>
                    <a:ext uri="{FF2B5EF4-FFF2-40B4-BE49-F238E27FC236}">
                      <a16:creationId xmlns:a16="http://schemas.microsoft.com/office/drawing/2014/main" id="{1C2027BE-D268-4B70-86EE-49EB0124B0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3555"/>
                  <a:ext cx="1801" cy="1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0" name="Line 36">
                  <a:extLst>
                    <a:ext uri="{FF2B5EF4-FFF2-40B4-BE49-F238E27FC236}">
                      <a16:creationId xmlns:a16="http://schemas.microsoft.com/office/drawing/2014/main" id="{67F0B1E6-30B0-4358-9849-FFE3BDF918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20" y="3555"/>
                  <a:ext cx="589" cy="339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1" name="Line 37">
                  <a:extLst>
                    <a:ext uri="{FF2B5EF4-FFF2-40B4-BE49-F238E27FC236}">
                      <a16:creationId xmlns:a16="http://schemas.microsoft.com/office/drawing/2014/main" id="{0FDD41FF-A03F-46E4-A342-5C82EAE363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" y="2762"/>
                  <a:ext cx="1801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2" name="Line 38">
                  <a:extLst>
                    <a:ext uri="{FF2B5EF4-FFF2-40B4-BE49-F238E27FC236}">
                      <a16:creationId xmlns:a16="http://schemas.microsoft.com/office/drawing/2014/main" id="{CF1AFDDA-9F8E-4659-8E8F-0045E5F8B8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20" y="2423"/>
                  <a:ext cx="589" cy="339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3" name="Line 39">
                  <a:extLst>
                    <a:ext uri="{FF2B5EF4-FFF2-40B4-BE49-F238E27FC236}">
                      <a16:creationId xmlns:a16="http://schemas.microsoft.com/office/drawing/2014/main" id="{C5F78062-76CC-4ADA-88A7-0B7245C782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423"/>
                  <a:ext cx="1801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4" name="Line 40">
                  <a:extLst>
                    <a:ext uri="{FF2B5EF4-FFF2-40B4-BE49-F238E27FC236}">
                      <a16:creationId xmlns:a16="http://schemas.microsoft.com/office/drawing/2014/main" id="{7DE541FF-44EC-4900-BE44-32F0C2B6BC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9" y="2423"/>
                  <a:ext cx="589" cy="339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5" name="Line 41">
                  <a:extLst>
                    <a:ext uri="{FF2B5EF4-FFF2-40B4-BE49-F238E27FC236}">
                      <a16:creationId xmlns:a16="http://schemas.microsoft.com/office/drawing/2014/main" id="{E6401170-880F-48D4-BDDF-9322A9845E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" y="2762"/>
                  <a:ext cx="1" cy="1132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6" name="Line 42">
                  <a:extLst>
                    <a:ext uri="{FF2B5EF4-FFF2-40B4-BE49-F238E27FC236}">
                      <a16:creationId xmlns:a16="http://schemas.microsoft.com/office/drawing/2014/main" id="{42163A9A-5B65-4CD6-82F5-5FB24A3F21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20" y="2762"/>
                  <a:ext cx="1" cy="1132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7" name="Line 43">
                  <a:extLst>
                    <a:ext uri="{FF2B5EF4-FFF2-40B4-BE49-F238E27FC236}">
                      <a16:creationId xmlns:a16="http://schemas.microsoft.com/office/drawing/2014/main" id="{1BBB93B3-A5C5-4790-8CAC-35FFA20A88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09" y="2423"/>
                  <a:ext cx="1" cy="1132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8" name="Line 44">
                  <a:extLst>
                    <a:ext uri="{FF2B5EF4-FFF2-40B4-BE49-F238E27FC236}">
                      <a16:creationId xmlns:a16="http://schemas.microsoft.com/office/drawing/2014/main" id="{70ED1B62-ADBE-43E8-8E92-C1DC9A721F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423"/>
                  <a:ext cx="1" cy="1132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9" name="Line 45">
                  <a:extLst>
                    <a:ext uri="{FF2B5EF4-FFF2-40B4-BE49-F238E27FC236}">
                      <a16:creationId xmlns:a16="http://schemas.microsoft.com/office/drawing/2014/main" id="{6CE07C06-9509-4087-8CDB-6FAC4FF545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9" y="3555"/>
                  <a:ext cx="2390" cy="339"/>
                </a:xfrm>
                <a:prstGeom prst="line">
                  <a:avLst/>
                </a:prstGeom>
                <a:noFill/>
                <a:ln w="33401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60" name="Text Box 46">
                  <a:extLst>
                    <a:ext uri="{FF2B5EF4-FFF2-40B4-BE49-F238E27FC236}">
                      <a16:creationId xmlns:a16="http://schemas.microsoft.com/office/drawing/2014/main" id="{2B30705B-9A24-4A26-B306-430438773C1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48" y="3696"/>
                  <a:ext cx="43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hr-HR" altLang="sr-Latn-RS" i="1"/>
                    <a:t>b</a:t>
                  </a:r>
                </a:p>
              </p:txBody>
            </p:sp>
          </p:grpSp>
          <p:sp>
            <p:nvSpPr>
              <p:cNvPr id="1044" name="Text Box 47">
                <a:extLst>
                  <a:ext uri="{FF2B5EF4-FFF2-40B4-BE49-F238E27FC236}">
                    <a16:creationId xmlns:a16="http://schemas.microsoft.com/office/drawing/2014/main" id="{A79C59B1-CD23-4F8A-AD02-186BBF867B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688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c</a:t>
                </a:r>
              </a:p>
            </p:txBody>
          </p:sp>
          <p:sp>
            <p:nvSpPr>
              <p:cNvPr id="1045" name="Text Box 48">
                <a:extLst>
                  <a:ext uri="{FF2B5EF4-FFF2-40B4-BE49-F238E27FC236}">
                    <a16:creationId xmlns:a16="http://schemas.microsoft.com/office/drawing/2014/main" id="{D43D1384-434F-404E-A4D1-D94EA505D7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3648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a</a:t>
                </a:r>
              </a:p>
            </p:txBody>
          </p:sp>
        </p:grpSp>
        <p:sp>
          <p:nvSpPr>
            <p:cNvPr id="1042" name="Text Box 49">
              <a:extLst>
                <a:ext uri="{FF2B5EF4-FFF2-40B4-BE49-F238E27FC236}">
                  <a16:creationId xmlns:a16="http://schemas.microsoft.com/office/drawing/2014/main" id="{39824269-FF08-403B-9653-86D89171F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264"/>
              <a:ext cx="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i="1"/>
                <a:t>d</a:t>
              </a:r>
              <a:r>
                <a:rPr lang="hr-HR" altLang="sr-Latn-RS" i="1" baseline="-25000"/>
                <a:t>2</a:t>
              </a:r>
              <a:endParaRPr lang="hr-HR" altLang="sr-Latn-RS" i="1"/>
            </a:p>
          </p:txBody>
        </p:sp>
      </p:grpSp>
      <p:sp>
        <p:nvSpPr>
          <p:cNvPr id="26674" name="Rectangle 50">
            <a:extLst>
              <a:ext uri="{FF2B5EF4-FFF2-40B4-BE49-F238E27FC236}">
                <a16:creationId xmlns:a16="http://schemas.microsoft.com/office/drawing/2014/main" id="{659E8794-4B6A-46E0-B72A-C3F56ED72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086225"/>
            <a:ext cx="2895600" cy="914400"/>
          </a:xfrm>
          <a:prstGeom prst="rect">
            <a:avLst/>
          </a:prstGeom>
          <a:solidFill>
            <a:srgbClr val="000080">
              <a:alpha val="25098"/>
            </a:srgbClr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26675" name="Line 51">
            <a:extLst>
              <a:ext uri="{FF2B5EF4-FFF2-40B4-BE49-F238E27FC236}">
                <a16:creationId xmlns:a16="http://schemas.microsoft.com/office/drawing/2014/main" id="{171A6B02-620A-4A48-B75A-92B0BD18E5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4086225"/>
            <a:ext cx="289560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6676" name="Text Box 52">
            <a:extLst>
              <a:ext uri="{FF2B5EF4-FFF2-40B4-BE49-F238E27FC236}">
                <a16:creationId xmlns:a16="http://schemas.microsoft.com/office/drawing/2014/main" id="{EC27D066-2FAA-4F6F-996B-5C07337A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3148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b</a:t>
            </a:r>
          </a:p>
        </p:txBody>
      </p:sp>
      <p:sp>
        <p:nvSpPr>
          <p:cNvPr id="26677" name="Text Box 53">
            <a:extLst>
              <a:ext uri="{FF2B5EF4-FFF2-40B4-BE49-F238E27FC236}">
                <a16:creationId xmlns:a16="http://schemas.microsoft.com/office/drawing/2014/main" id="{E7236184-A013-4E0F-B8DA-6A85B13D0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075" y="2716213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b</a:t>
            </a:r>
          </a:p>
        </p:txBody>
      </p:sp>
      <p:graphicFrame>
        <p:nvGraphicFramePr>
          <p:cNvPr id="26678" name="Object 54">
            <a:extLst>
              <a:ext uri="{FF2B5EF4-FFF2-40B4-BE49-F238E27FC236}">
                <a16:creationId xmlns:a16="http://schemas.microsoft.com/office/drawing/2014/main" id="{6EB3C46E-9C6D-412B-944F-4EB31BD90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8950" y="5457825"/>
          <a:ext cx="2095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2095200" imgH="990360" progId="Equation.DSMT4">
                  <p:embed/>
                </p:oleObj>
              </mc:Choice>
              <mc:Fallback>
                <p:oleObj name="Equation" r:id="rId5" imgW="2095200" imgH="99036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950" y="5457825"/>
                        <a:ext cx="2095500" cy="990600"/>
                      </a:xfrm>
                      <a:prstGeom prst="rect">
                        <a:avLst/>
                      </a:prstGeom>
                      <a:solidFill>
                        <a:srgbClr val="000080">
                          <a:alpha val="25000"/>
                        </a:srgbClr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79" name="Text Box 55">
            <a:extLst>
              <a:ext uri="{FF2B5EF4-FFF2-40B4-BE49-F238E27FC236}">
                <a16:creationId xmlns:a16="http://schemas.microsoft.com/office/drawing/2014/main" id="{80D1406F-CAAD-478E-9FE8-192DC5F9A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152400"/>
            <a:ext cx="5094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2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PLOŠNE DIJAGONALE KVADRA </a:t>
            </a:r>
          </a:p>
        </p:txBody>
      </p:sp>
      <p:sp>
        <p:nvSpPr>
          <p:cNvPr id="26680" name="Text Box 56">
            <a:extLst>
              <a:ext uri="{FF2B5EF4-FFF2-40B4-BE49-F238E27FC236}">
                <a16:creationId xmlns:a16="http://schemas.microsoft.com/office/drawing/2014/main" id="{02BEDB3F-82C2-43F7-B856-0B5C6E359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181475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d</a:t>
            </a:r>
            <a:r>
              <a:rPr lang="hr-HR" altLang="sr-Latn-RS" i="1" baseline="-25000"/>
              <a:t>2</a:t>
            </a:r>
            <a:endParaRPr lang="hr-HR" altLang="sr-Latn-R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7" grpId="0" animBg="1"/>
      <p:bldP spid="26648" grpId="0" autoUpdateAnimBg="0"/>
      <p:bldP spid="26649" grpId="0" autoUpdateAnimBg="0"/>
      <p:bldP spid="26651" grpId="0" autoUpdateAnimBg="0"/>
      <p:bldP spid="26674" grpId="0" animBg="1"/>
      <p:bldP spid="26676" grpId="0" autoUpdateAnimBg="0"/>
      <p:bldP spid="26677" grpId="0" autoUpdateAnimBg="0"/>
      <p:bldP spid="2668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>
            <a:extLst>
              <a:ext uri="{FF2B5EF4-FFF2-40B4-BE49-F238E27FC236}">
                <a16:creationId xmlns:a16="http://schemas.microsoft.com/office/drawing/2014/main" id="{26F9B302-A618-46B4-99D3-C328C5DA6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838" y="-63500"/>
            <a:ext cx="396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0" i="1"/>
              <a:t>a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18760FA5-5E3C-4CE7-B16C-0799B9101AC3}"/>
              </a:ext>
            </a:extLst>
          </p:cNvPr>
          <p:cNvGrpSpPr>
            <a:grpSpLocks/>
          </p:cNvGrpSpPr>
          <p:nvPr/>
        </p:nvGrpSpPr>
        <p:grpSpPr bwMode="auto">
          <a:xfrm>
            <a:off x="460375" y="581025"/>
            <a:ext cx="4298950" cy="2759075"/>
            <a:chOff x="288" y="384"/>
            <a:chExt cx="2708" cy="1738"/>
          </a:xfrm>
        </p:grpSpPr>
        <p:sp>
          <p:nvSpPr>
            <p:cNvPr id="2058" name="Text Box 6">
              <a:extLst>
                <a:ext uri="{FF2B5EF4-FFF2-40B4-BE49-F238E27FC236}">
                  <a16:creationId xmlns:a16="http://schemas.microsoft.com/office/drawing/2014/main" id="{5E8AC6E9-4096-489C-B84C-DB09E0DCA6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0" y="892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b="0" i="1"/>
                <a:t>c</a:t>
              </a:r>
            </a:p>
          </p:txBody>
        </p:sp>
        <p:grpSp>
          <p:nvGrpSpPr>
            <p:cNvPr id="2059" name="Group 7">
              <a:extLst>
                <a:ext uri="{FF2B5EF4-FFF2-40B4-BE49-F238E27FC236}">
                  <a16:creationId xmlns:a16="http://schemas.microsoft.com/office/drawing/2014/main" id="{1164BACA-2CC8-4840-891A-E18C806E18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384"/>
              <a:ext cx="2461" cy="1738"/>
              <a:chOff x="288" y="384"/>
              <a:chExt cx="2461" cy="1738"/>
            </a:xfrm>
          </p:grpSpPr>
          <p:sp>
            <p:nvSpPr>
              <p:cNvPr id="2060" name="Line 8">
                <a:extLst>
                  <a:ext uri="{FF2B5EF4-FFF2-40B4-BE49-F238E27FC236}">
                    <a16:creationId xmlns:a16="http://schemas.microsoft.com/office/drawing/2014/main" id="{B241E529-AA5C-43FC-B9C5-5EB9C5ED00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855"/>
                <a:ext cx="1801" cy="1"/>
              </a:xfrm>
              <a:prstGeom prst="line">
                <a:avLst/>
              </a:prstGeom>
              <a:noFill/>
              <a:ln w="333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1" name="Line 9">
                <a:extLst>
                  <a:ext uri="{FF2B5EF4-FFF2-40B4-BE49-F238E27FC236}">
                    <a16:creationId xmlns:a16="http://schemas.microsoft.com/office/drawing/2014/main" id="{B6767C88-C3B8-4D2A-8798-4064436E84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8" y="1516"/>
                <a:ext cx="589" cy="339"/>
              </a:xfrm>
              <a:prstGeom prst="line">
                <a:avLst/>
              </a:prstGeom>
              <a:noFill/>
              <a:ln w="22225">
                <a:solidFill>
                  <a:srgbClr val="000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2" name="Line 10">
                <a:extLst>
                  <a:ext uri="{FF2B5EF4-FFF2-40B4-BE49-F238E27FC236}">
                    <a16:creationId xmlns:a16="http://schemas.microsoft.com/office/drawing/2014/main" id="{B36E596F-BEAB-4299-B5CB-2A62264865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7" y="1516"/>
                <a:ext cx="1801" cy="1"/>
              </a:xfrm>
              <a:prstGeom prst="line">
                <a:avLst/>
              </a:prstGeom>
              <a:noFill/>
              <a:ln w="22225">
                <a:solidFill>
                  <a:srgbClr val="000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3" name="Line 11">
                <a:extLst>
                  <a:ext uri="{FF2B5EF4-FFF2-40B4-BE49-F238E27FC236}">
                    <a16:creationId xmlns:a16="http://schemas.microsoft.com/office/drawing/2014/main" id="{F22AD3F2-C2F7-41FA-8C04-A2160AF9CE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89" y="1516"/>
                <a:ext cx="589" cy="339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4" name="Line 12">
                <a:extLst>
                  <a:ext uri="{FF2B5EF4-FFF2-40B4-BE49-F238E27FC236}">
                    <a16:creationId xmlns:a16="http://schemas.microsoft.com/office/drawing/2014/main" id="{4443A983-A29A-49AB-9F2F-7F591C59A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723"/>
                <a:ext cx="1801" cy="1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5" name="Line 13">
                <a:extLst>
                  <a:ext uri="{FF2B5EF4-FFF2-40B4-BE49-F238E27FC236}">
                    <a16:creationId xmlns:a16="http://schemas.microsoft.com/office/drawing/2014/main" id="{93E35592-35EF-432C-AD6C-6E05E85C4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89" y="384"/>
                <a:ext cx="589" cy="339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6" name="Line 14">
                <a:extLst>
                  <a:ext uri="{FF2B5EF4-FFF2-40B4-BE49-F238E27FC236}">
                    <a16:creationId xmlns:a16="http://schemas.microsoft.com/office/drawing/2014/main" id="{CA948202-8794-4C94-A7FC-2C7936B12D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7" y="384"/>
                <a:ext cx="1801" cy="1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7" name="Line 15">
                <a:extLst>
                  <a:ext uri="{FF2B5EF4-FFF2-40B4-BE49-F238E27FC236}">
                    <a16:creationId xmlns:a16="http://schemas.microsoft.com/office/drawing/2014/main" id="{DE941F31-D0B6-4989-B1C9-EA64F8861D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8" y="384"/>
                <a:ext cx="589" cy="339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8" name="Line 16">
                <a:extLst>
                  <a:ext uri="{FF2B5EF4-FFF2-40B4-BE49-F238E27FC236}">
                    <a16:creationId xmlns:a16="http://schemas.microsoft.com/office/drawing/2014/main" id="{13D153CF-8C7D-4EAB-A777-67E465D8B0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723"/>
                <a:ext cx="1" cy="1132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69" name="Line 17">
                <a:extLst>
                  <a:ext uri="{FF2B5EF4-FFF2-40B4-BE49-F238E27FC236}">
                    <a16:creationId xmlns:a16="http://schemas.microsoft.com/office/drawing/2014/main" id="{B702B5A1-A8C4-4DE1-81B6-0FA8927FFC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89" y="723"/>
                <a:ext cx="1" cy="1132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70" name="Line 18">
                <a:extLst>
                  <a:ext uri="{FF2B5EF4-FFF2-40B4-BE49-F238E27FC236}">
                    <a16:creationId xmlns:a16="http://schemas.microsoft.com/office/drawing/2014/main" id="{D942DC1E-B235-4A22-AFB2-4D5553A49C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78" y="384"/>
                <a:ext cx="1" cy="1132"/>
              </a:xfrm>
              <a:prstGeom prst="line">
                <a:avLst/>
              </a:prstGeom>
              <a:noFill/>
              <a:ln w="33401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71" name="Line 19">
                <a:extLst>
                  <a:ext uri="{FF2B5EF4-FFF2-40B4-BE49-F238E27FC236}">
                    <a16:creationId xmlns:a16="http://schemas.microsoft.com/office/drawing/2014/main" id="{FEE2FD85-1ECB-4E8C-888F-931B3EA6BF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7" y="384"/>
                <a:ext cx="1" cy="1132"/>
              </a:xfrm>
              <a:prstGeom prst="line">
                <a:avLst/>
              </a:prstGeom>
              <a:noFill/>
              <a:ln w="22225">
                <a:solidFill>
                  <a:srgbClr val="00008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72" name="Text Box 20">
                <a:extLst>
                  <a:ext uri="{FF2B5EF4-FFF2-40B4-BE49-F238E27FC236}">
                    <a16:creationId xmlns:a16="http://schemas.microsoft.com/office/drawing/2014/main" id="{D1114DDF-59BB-42C9-AD3A-D94FE77231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7" y="1657"/>
                <a:ext cx="4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b="0" i="1"/>
                  <a:t>b</a:t>
                </a:r>
              </a:p>
            </p:txBody>
          </p:sp>
          <p:sp>
            <p:nvSpPr>
              <p:cNvPr id="2073" name="Text Box 21">
                <a:extLst>
                  <a:ext uri="{FF2B5EF4-FFF2-40B4-BE49-F238E27FC236}">
                    <a16:creationId xmlns:a16="http://schemas.microsoft.com/office/drawing/2014/main" id="{EF7EA2BB-5AA8-404E-A1F0-B407988525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1872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b="0" i="1"/>
                  <a:t>a</a:t>
                </a:r>
              </a:p>
            </p:txBody>
          </p:sp>
          <p:sp>
            <p:nvSpPr>
              <p:cNvPr id="2074" name="Rectangle 22">
                <a:extLst>
                  <a:ext uri="{FF2B5EF4-FFF2-40B4-BE49-F238E27FC236}">
                    <a16:creationId xmlns:a16="http://schemas.microsoft.com/office/drawing/2014/main" id="{C11CF75C-F73A-427A-90A6-0D724BA5D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" y="723"/>
                <a:ext cx="1801" cy="1132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sr-Latn-CS" altLang="sr-Latn-RS" b="0" i="1"/>
              </a:p>
            </p:txBody>
          </p:sp>
          <p:sp>
            <p:nvSpPr>
              <p:cNvPr id="2075" name="Line 23">
                <a:extLst>
                  <a:ext uri="{FF2B5EF4-FFF2-40B4-BE49-F238E27FC236}">
                    <a16:creationId xmlns:a16="http://schemas.microsoft.com/office/drawing/2014/main" id="{9D5CE84B-422A-4823-96A7-A2DD7B39EB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0" y="725"/>
                <a:ext cx="1800" cy="1131"/>
              </a:xfrm>
              <a:prstGeom prst="line">
                <a:avLst/>
              </a:prstGeom>
              <a:noFill/>
              <a:ln w="317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76" name="Text Box 24">
                <a:extLst>
                  <a:ext uri="{FF2B5EF4-FFF2-40B4-BE49-F238E27FC236}">
                    <a16:creationId xmlns:a16="http://schemas.microsoft.com/office/drawing/2014/main" id="{2A0B167C-BF6F-470D-938F-5A6C3A5D25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1056"/>
                <a:ext cx="3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b="0" i="1"/>
                  <a:t>d</a:t>
                </a:r>
                <a:r>
                  <a:rPr lang="hr-HR" altLang="sr-Latn-RS" b="0" i="1" baseline="-25000"/>
                  <a:t>3</a:t>
                </a:r>
                <a:endParaRPr lang="hr-HR" altLang="sr-Latn-RS" b="0" i="1"/>
              </a:p>
            </p:txBody>
          </p:sp>
        </p:grpSp>
      </p:grpSp>
      <p:grpSp>
        <p:nvGrpSpPr>
          <p:cNvPr id="4" name="Group 25">
            <a:extLst>
              <a:ext uri="{FF2B5EF4-FFF2-40B4-BE49-F238E27FC236}">
                <a16:creationId xmlns:a16="http://schemas.microsoft.com/office/drawing/2014/main" id="{BCFF580F-77AD-4406-8EE6-00299C729A85}"/>
              </a:ext>
            </a:extLst>
          </p:cNvPr>
          <p:cNvGrpSpPr>
            <a:grpSpLocks/>
          </p:cNvGrpSpPr>
          <p:nvPr/>
        </p:nvGrpSpPr>
        <p:grpSpPr bwMode="auto">
          <a:xfrm>
            <a:off x="461963" y="1116013"/>
            <a:ext cx="3392487" cy="1798637"/>
            <a:chOff x="3312" y="384"/>
            <a:chExt cx="2137" cy="1133"/>
          </a:xfrm>
        </p:grpSpPr>
        <p:sp>
          <p:nvSpPr>
            <p:cNvPr id="2054" name="Rectangle 26">
              <a:extLst>
                <a:ext uri="{FF2B5EF4-FFF2-40B4-BE49-F238E27FC236}">
                  <a16:creationId xmlns:a16="http://schemas.microsoft.com/office/drawing/2014/main" id="{9FAF3265-D708-4DB3-BA9B-7957AD5E2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85"/>
              <a:ext cx="1801" cy="1132"/>
            </a:xfrm>
            <a:prstGeom prst="rect">
              <a:avLst/>
            </a:prstGeom>
            <a:solidFill>
              <a:schemeClr val="accent1">
                <a:alpha val="39999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 b="0" i="1"/>
            </a:p>
          </p:txBody>
        </p:sp>
        <p:sp>
          <p:nvSpPr>
            <p:cNvPr id="2055" name="Line 27">
              <a:extLst>
                <a:ext uri="{FF2B5EF4-FFF2-40B4-BE49-F238E27FC236}">
                  <a16:creationId xmlns:a16="http://schemas.microsoft.com/office/drawing/2014/main" id="{D1DC6374-9DA5-435E-8ECC-2BF1980831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2" y="384"/>
              <a:ext cx="1800" cy="1131"/>
            </a:xfrm>
            <a:prstGeom prst="line">
              <a:avLst/>
            </a:prstGeom>
            <a:noFill/>
            <a:ln w="3175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056" name="Text Box 28">
              <a:extLst>
                <a:ext uri="{FF2B5EF4-FFF2-40B4-BE49-F238E27FC236}">
                  <a16:creationId xmlns:a16="http://schemas.microsoft.com/office/drawing/2014/main" id="{977D612A-9F04-4804-8BB9-2EA7C48C6D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3" y="76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b="0" i="1"/>
                <a:t>c</a:t>
              </a:r>
            </a:p>
          </p:txBody>
        </p:sp>
        <p:sp>
          <p:nvSpPr>
            <p:cNvPr id="2057" name="Text Box 29">
              <a:extLst>
                <a:ext uri="{FF2B5EF4-FFF2-40B4-BE49-F238E27FC236}">
                  <a16:creationId xmlns:a16="http://schemas.microsoft.com/office/drawing/2014/main" id="{9483456E-989A-40C9-85C3-06BF3C8E4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723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b="0" i="1"/>
                <a:t>d</a:t>
              </a:r>
              <a:r>
                <a:rPr lang="hr-HR" altLang="sr-Latn-RS" b="0" i="1" baseline="-25000"/>
                <a:t>3</a:t>
              </a:r>
              <a:endParaRPr lang="hr-HR" altLang="sr-Latn-RS" b="0" i="1"/>
            </a:p>
          </p:txBody>
        </p:sp>
      </p:grpSp>
      <p:graphicFrame>
        <p:nvGraphicFramePr>
          <p:cNvPr id="27678" name="Object 30">
            <a:extLst>
              <a:ext uri="{FF2B5EF4-FFF2-40B4-BE49-F238E27FC236}">
                <a16:creationId xmlns:a16="http://schemas.microsoft.com/office/drawing/2014/main" id="{77C13B7D-B675-4D45-835F-CC2681F2BD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4050" y="2630488"/>
          <a:ext cx="1790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790640" imgH="990360" progId="Equation.DSMT4">
                  <p:embed/>
                </p:oleObj>
              </mc:Choice>
              <mc:Fallback>
                <p:oleObj name="Equation" r:id="rId3" imgW="1790640" imgH="9903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2630488"/>
                        <a:ext cx="1790700" cy="990600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39999"/>
                        </a:schemeClr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11111E-6 L 0.49167 -0.1152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00" y="-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>
            <a:extLst>
              <a:ext uri="{FF2B5EF4-FFF2-40B4-BE49-F238E27FC236}">
                <a16:creationId xmlns:a16="http://schemas.microsoft.com/office/drawing/2014/main" id="{964278E9-B1D1-47E6-84B1-1CE1798C8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9088" y="228600"/>
            <a:ext cx="5697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2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PROSTORNA DIJAGONALA KVADRA</a:t>
            </a:r>
          </a:p>
        </p:txBody>
      </p:sp>
      <p:sp>
        <p:nvSpPr>
          <p:cNvPr id="28677" name="Freeform 5">
            <a:extLst>
              <a:ext uri="{FF2B5EF4-FFF2-40B4-BE49-F238E27FC236}">
                <a16:creationId xmlns:a16="http://schemas.microsoft.com/office/drawing/2014/main" id="{245D4BB2-FB97-410C-9444-06B3716F6C44}"/>
              </a:ext>
            </a:extLst>
          </p:cNvPr>
          <p:cNvSpPr>
            <a:spLocks/>
          </p:cNvSpPr>
          <p:nvPr/>
        </p:nvSpPr>
        <p:spPr bwMode="auto">
          <a:xfrm>
            <a:off x="1833563" y="2378075"/>
            <a:ext cx="1878012" cy="1979613"/>
          </a:xfrm>
          <a:custGeom>
            <a:avLst/>
            <a:gdLst>
              <a:gd name="T0" fmla="*/ 0 w 1183"/>
              <a:gd name="T1" fmla="*/ 0 h 1247"/>
              <a:gd name="T2" fmla="*/ 0 w 1183"/>
              <a:gd name="T3" fmla="*/ 2147483647 h 1247"/>
              <a:gd name="T4" fmla="*/ 2147483647 w 1183"/>
              <a:gd name="T5" fmla="*/ 2147483647 h 1247"/>
              <a:gd name="T6" fmla="*/ 0 w 1183"/>
              <a:gd name="T7" fmla="*/ 0 h 1247"/>
              <a:gd name="T8" fmla="*/ 0 60000 65536"/>
              <a:gd name="T9" fmla="*/ 0 60000 65536"/>
              <a:gd name="T10" fmla="*/ 0 60000 65536"/>
              <a:gd name="T11" fmla="*/ 0 60000 65536"/>
              <a:gd name="T12" fmla="*/ 0 w 1183"/>
              <a:gd name="T13" fmla="*/ 0 h 1247"/>
              <a:gd name="T14" fmla="*/ 1183 w 1183"/>
              <a:gd name="T15" fmla="*/ 1247 h 12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3" h="1247">
                <a:moveTo>
                  <a:pt x="0" y="0"/>
                </a:moveTo>
                <a:lnTo>
                  <a:pt x="0" y="907"/>
                </a:lnTo>
                <a:lnTo>
                  <a:pt x="1183" y="1247"/>
                </a:lnTo>
                <a:lnTo>
                  <a:pt x="0" y="0"/>
                </a:lnTo>
                <a:close/>
              </a:path>
            </a:pathLst>
          </a:custGeom>
          <a:solidFill>
            <a:srgbClr val="FF8484"/>
          </a:solidFill>
          <a:ln w="0">
            <a:solidFill>
              <a:srgbClr val="FF8484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8C776775-C10F-4D1D-948F-936F65AA48CC}"/>
              </a:ext>
            </a:extLst>
          </p:cNvPr>
          <p:cNvGrpSpPr>
            <a:grpSpLocks/>
          </p:cNvGrpSpPr>
          <p:nvPr/>
        </p:nvGrpSpPr>
        <p:grpSpPr bwMode="auto">
          <a:xfrm>
            <a:off x="896938" y="2376488"/>
            <a:ext cx="3746500" cy="1981200"/>
            <a:chOff x="558" y="828"/>
            <a:chExt cx="2360" cy="1248"/>
          </a:xfrm>
        </p:grpSpPr>
        <p:sp>
          <p:nvSpPr>
            <p:cNvPr id="3085" name="Line 7">
              <a:extLst>
                <a:ext uri="{FF2B5EF4-FFF2-40B4-BE49-F238E27FC236}">
                  <a16:creationId xmlns:a16="http://schemas.microsoft.com/office/drawing/2014/main" id="{0481792E-0296-4866-B91D-5053B9516C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" y="2075"/>
              <a:ext cx="1771" cy="1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6" name="Line 8">
              <a:extLst>
                <a:ext uri="{FF2B5EF4-FFF2-40B4-BE49-F238E27FC236}">
                  <a16:creationId xmlns:a16="http://schemas.microsoft.com/office/drawing/2014/main" id="{EF393D8B-78EC-43D7-B511-0283971790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8" y="1735"/>
              <a:ext cx="588" cy="34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7" name="Line 9">
              <a:extLst>
                <a:ext uri="{FF2B5EF4-FFF2-40B4-BE49-F238E27FC236}">
                  <a16:creationId xmlns:a16="http://schemas.microsoft.com/office/drawing/2014/main" id="{663571E9-B990-4898-B9E3-F00C0ED63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6" y="1735"/>
              <a:ext cx="1771" cy="1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8" name="Line 10">
              <a:extLst>
                <a:ext uri="{FF2B5EF4-FFF2-40B4-BE49-F238E27FC236}">
                  <a16:creationId xmlns:a16="http://schemas.microsoft.com/office/drawing/2014/main" id="{E3874DE9-D87C-4C47-AAAB-A951FC5281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29" y="1735"/>
              <a:ext cx="588" cy="340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9" name="Line 11">
              <a:extLst>
                <a:ext uri="{FF2B5EF4-FFF2-40B4-BE49-F238E27FC236}">
                  <a16:creationId xmlns:a16="http://schemas.microsoft.com/office/drawing/2014/main" id="{447B579C-0AE7-4FE4-95E9-8CDAFE577F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" y="1168"/>
              <a:ext cx="1" cy="907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0" name="Line 12">
              <a:extLst>
                <a:ext uri="{FF2B5EF4-FFF2-40B4-BE49-F238E27FC236}">
                  <a16:creationId xmlns:a16="http://schemas.microsoft.com/office/drawing/2014/main" id="{DCACA4FF-04E4-4D7D-9B4C-E070F8F137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" y="1168"/>
              <a:ext cx="1771" cy="1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1" name="Line 13">
              <a:extLst>
                <a:ext uri="{FF2B5EF4-FFF2-40B4-BE49-F238E27FC236}">
                  <a16:creationId xmlns:a16="http://schemas.microsoft.com/office/drawing/2014/main" id="{AC10B0AB-791C-4E88-A85A-014121EC27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9" y="1168"/>
              <a:ext cx="1" cy="907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2" name="Line 14">
              <a:extLst>
                <a:ext uri="{FF2B5EF4-FFF2-40B4-BE49-F238E27FC236}">
                  <a16:creationId xmlns:a16="http://schemas.microsoft.com/office/drawing/2014/main" id="{1DD15B37-7738-463E-B9F1-80FD38EE9F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6" y="828"/>
              <a:ext cx="1" cy="9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3" name="Line 15">
              <a:extLst>
                <a:ext uri="{FF2B5EF4-FFF2-40B4-BE49-F238E27FC236}">
                  <a16:creationId xmlns:a16="http://schemas.microsoft.com/office/drawing/2014/main" id="{1C6A4E57-CF13-41D9-994F-17D5D07B7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6" y="828"/>
              <a:ext cx="1771" cy="1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4" name="Line 16">
              <a:extLst>
                <a:ext uri="{FF2B5EF4-FFF2-40B4-BE49-F238E27FC236}">
                  <a16:creationId xmlns:a16="http://schemas.microsoft.com/office/drawing/2014/main" id="{928486FA-EFD2-4086-9D6E-8A02A9EE2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7" y="828"/>
              <a:ext cx="1" cy="907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5" name="Line 17">
              <a:extLst>
                <a:ext uri="{FF2B5EF4-FFF2-40B4-BE49-F238E27FC236}">
                  <a16:creationId xmlns:a16="http://schemas.microsoft.com/office/drawing/2014/main" id="{638036B6-3581-4C93-A5FC-02B8B470E0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8" y="828"/>
              <a:ext cx="588" cy="340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6" name="Line 18">
              <a:extLst>
                <a:ext uri="{FF2B5EF4-FFF2-40B4-BE49-F238E27FC236}">
                  <a16:creationId xmlns:a16="http://schemas.microsoft.com/office/drawing/2014/main" id="{1B45D9E1-F5B2-437B-AC3E-3B492CDF88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29" y="828"/>
              <a:ext cx="588" cy="340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8691" name="Line 19">
            <a:extLst>
              <a:ext uri="{FF2B5EF4-FFF2-40B4-BE49-F238E27FC236}">
                <a16:creationId xmlns:a16="http://schemas.microsoft.com/office/drawing/2014/main" id="{6CBDA8EF-0F14-4021-811E-B850DE759D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1975" y="2378075"/>
            <a:ext cx="1878013" cy="1979613"/>
          </a:xfrm>
          <a:prstGeom prst="line">
            <a:avLst/>
          </a:prstGeom>
          <a:noFill/>
          <a:ln w="33401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8692" name="Line 20">
            <a:extLst>
              <a:ext uri="{FF2B5EF4-FFF2-40B4-BE49-F238E27FC236}">
                <a16:creationId xmlns:a16="http://schemas.microsoft.com/office/drawing/2014/main" id="{EC8EF7DF-B4CA-466D-997D-2EE410449A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3563" y="3816350"/>
            <a:ext cx="1876425" cy="539750"/>
          </a:xfrm>
          <a:prstGeom prst="line">
            <a:avLst/>
          </a:prstGeom>
          <a:noFill/>
          <a:ln w="39751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8693" name="Text Box 21">
            <a:extLst>
              <a:ext uri="{FF2B5EF4-FFF2-40B4-BE49-F238E27FC236}">
                <a16:creationId xmlns:a16="http://schemas.microsoft.com/office/drawing/2014/main" id="{2B43EA6B-2DA1-48F3-BB3E-31B22E14F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913" y="29178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8694" name="Text Box 22">
            <a:extLst>
              <a:ext uri="{FF2B5EF4-FFF2-40B4-BE49-F238E27FC236}">
                <a16:creationId xmlns:a16="http://schemas.microsoft.com/office/drawing/2014/main" id="{D3F7D9AD-3E38-4665-9FDF-CBE675156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13" y="387985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schemeClr val="accent2"/>
                </a:solidFill>
              </a:rPr>
              <a:t>d</a:t>
            </a:r>
            <a:r>
              <a:rPr lang="hr-HR" altLang="sr-Latn-RS" i="1" baseline="-25000">
                <a:solidFill>
                  <a:schemeClr val="accent2"/>
                </a:solidFill>
              </a:rPr>
              <a:t>1</a:t>
            </a:r>
            <a:endParaRPr lang="hr-HR" altLang="sr-Latn-RS" i="1">
              <a:solidFill>
                <a:schemeClr val="accent2"/>
              </a:solidFill>
            </a:endParaRPr>
          </a:p>
        </p:txBody>
      </p:sp>
      <p:sp>
        <p:nvSpPr>
          <p:cNvPr id="28695" name="Text Box 23">
            <a:extLst>
              <a:ext uri="{FF2B5EF4-FFF2-40B4-BE49-F238E27FC236}">
                <a16:creationId xmlns:a16="http://schemas.microsoft.com/office/drawing/2014/main" id="{4C09B92C-9213-4F35-886E-85786F9D9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7813" y="4014788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b</a:t>
            </a:r>
          </a:p>
        </p:txBody>
      </p:sp>
      <p:sp>
        <p:nvSpPr>
          <p:cNvPr id="28696" name="Text Box 24">
            <a:extLst>
              <a:ext uri="{FF2B5EF4-FFF2-40B4-BE49-F238E27FC236}">
                <a16:creationId xmlns:a16="http://schemas.microsoft.com/office/drawing/2014/main" id="{20E36A49-7797-44CE-9C02-4D0B134C6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916238"/>
            <a:ext cx="625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c</a:t>
            </a:r>
          </a:p>
        </p:txBody>
      </p:sp>
      <p:graphicFrame>
        <p:nvGraphicFramePr>
          <p:cNvPr id="28697" name="Object 25">
            <a:extLst>
              <a:ext uri="{FF2B5EF4-FFF2-40B4-BE49-F238E27FC236}">
                <a16:creationId xmlns:a16="http://schemas.microsoft.com/office/drawing/2014/main" id="{9D7FDE98-F7A1-4734-B092-1F6D2B6FA7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6463" y="2579688"/>
          <a:ext cx="22733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2273040" imgH="1434960" progId="Equation.DSMT4">
                  <p:embed/>
                </p:oleObj>
              </mc:Choice>
              <mc:Fallback>
                <p:oleObj name="Equation" r:id="rId3" imgW="2273040" imgH="1434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3" y="2579688"/>
                        <a:ext cx="22733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Text Box 26">
            <a:extLst>
              <a:ext uri="{FF2B5EF4-FFF2-40B4-BE49-F238E27FC236}">
                <a16:creationId xmlns:a16="http://schemas.microsoft.com/office/drawing/2014/main" id="{14C055E4-3520-4755-946A-36DD6E57B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8" y="4291013"/>
            <a:ext cx="1135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93" grpId="0" autoUpdateAnimBg="0"/>
      <p:bldP spid="28694" grpId="0" autoUpdateAnimBg="0"/>
      <p:bldP spid="28695" grpId="0" autoUpdateAnimBg="0"/>
      <p:bldP spid="2869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2E049B95-2604-4E4D-9A93-075DF2C5F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938" y="342900"/>
            <a:ext cx="5205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DIJAGONALNI PRESJEK KVADRA</a:t>
            </a:r>
          </a:p>
        </p:txBody>
      </p:sp>
      <p:sp>
        <p:nvSpPr>
          <p:cNvPr id="29699" name="Freeform 3">
            <a:extLst>
              <a:ext uri="{FF2B5EF4-FFF2-40B4-BE49-F238E27FC236}">
                <a16:creationId xmlns:a16="http://schemas.microsoft.com/office/drawing/2014/main" id="{ED30F93C-CEDD-466F-BD95-76220BDDEEDC}"/>
              </a:ext>
            </a:extLst>
          </p:cNvPr>
          <p:cNvSpPr>
            <a:spLocks/>
          </p:cNvSpPr>
          <p:nvPr/>
        </p:nvSpPr>
        <p:spPr bwMode="auto">
          <a:xfrm>
            <a:off x="1808163" y="1125538"/>
            <a:ext cx="1697037" cy="1979612"/>
          </a:xfrm>
          <a:custGeom>
            <a:avLst/>
            <a:gdLst>
              <a:gd name="T0" fmla="*/ 0 w 1069"/>
              <a:gd name="T1" fmla="*/ 0 h 1247"/>
              <a:gd name="T2" fmla="*/ 2147483647 w 1069"/>
              <a:gd name="T3" fmla="*/ 2147483647 h 1247"/>
              <a:gd name="T4" fmla="*/ 2147483647 w 1069"/>
              <a:gd name="T5" fmla="*/ 2147483647 h 1247"/>
              <a:gd name="T6" fmla="*/ 0 w 1069"/>
              <a:gd name="T7" fmla="*/ 2147483647 h 1247"/>
              <a:gd name="T8" fmla="*/ 0 w 1069"/>
              <a:gd name="T9" fmla="*/ 0 h 12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9"/>
              <a:gd name="T16" fmla="*/ 0 h 1247"/>
              <a:gd name="T17" fmla="*/ 1069 w 1069"/>
              <a:gd name="T18" fmla="*/ 1247 h 12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9" h="1247">
                <a:moveTo>
                  <a:pt x="0" y="0"/>
                </a:moveTo>
                <a:lnTo>
                  <a:pt x="1069" y="340"/>
                </a:lnTo>
                <a:lnTo>
                  <a:pt x="1069" y="1247"/>
                </a:lnTo>
                <a:lnTo>
                  <a:pt x="0" y="907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FFFF64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8B897A55-BD07-43E0-9C3A-5B194F500712}"/>
              </a:ext>
            </a:extLst>
          </p:cNvPr>
          <p:cNvGrpSpPr>
            <a:grpSpLocks/>
          </p:cNvGrpSpPr>
          <p:nvPr/>
        </p:nvGrpSpPr>
        <p:grpSpPr bwMode="auto">
          <a:xfrm>
            <a:off x="876300" y="1114425"/>
            <a:ext cx="4089400" cy="2376488"/>
            <a:chOff x="552" y="828"/>
            <a:chExt cx="2576" cy="1497"/>
          </a:xfrm>
        </p:grpSpPr>
        <p:grpSp>
          <p:nvGrpSpPr>
            <p:cNvPr id="6177" name="Group 5">
              <a:extLst>
                <a:ext uri="{FF2B5EF4-FFF2-40B4-BE49-F238E27FC236}">
                  <a16:creationId xmlns:a16="http://schemas.microsoft.com/office/drawing/2014/main" id="{7FB9A1C7-3C12-4ECC-820E-CE675E2620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" y="828"/>
              <a:ext cx="2244" cy="1248"/>
              <a:chOff x="552" y="828"/>
              <a:chExt cx="2244" cy="1248"/>
            </a:xfrm>
          </p:grpSpPr>
          <p:sp>
            <p:nvSpPr>
              <p:cNvPr id="6182" name="Line 6">
                <a:extLst>
                  <a:ext uri="{FF2B5EF4-FFF2-40B4-BE49-F238E27FC236}">
                    <a16:creationId xmlns:a16="http://schemas.microsoft.com/office/drawing/2014/main" id="{A56FE75A-7625-43A0-8AE8-167DA22E71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2075"/>
                <a:ext cx="1656" cy="1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83" name="Line 7">
                <a:extLst>
                  <a:ext uri="{FF2B5EF4-FFF2-40B4-BE49-F238E27FC236}">
                    <a16:creationId xmlns:a16="http://schemas.microsoft.com/office/drawing/2014/main" id="{B0ACB473-8B56-4DCF-BECA-7F2C7D1DB9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9" y="1735"/>
                <a:ext cx="1656" cy="1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84" name="Line 8">
                <a:extLst>
                  <a:ext uri="{FF2B5EF4-FFF2-40B4-BE49-F238E27FC236}">
                    <a16:creationId xmlns:a16="http://schemas.microsoft.com/office/drawing/2014/main" id="{B4A3177B-D21C-4451-A6D8-AF36252DB2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2" y="1735"/>
                <a:ext cx="587" cy="34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85" name="Line 9">
                <a:extLst>
                  <a:ext uri="{FF2B5EF4-FFF2-40B4-BE49-F238E27FC236}">
                    <a16:creationId xmlns:a16="http://schemas.microsoft.com/office/drawing/2014/main" id="{542F58D0-E5F9-4BA0-861C-DFAD31185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8" y="1735"/>
                <a:ext cx="587" cy="34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86" name="Line 10">
                <a:extLst>
                  <a:ext uri="{FF2B5EF4-FFF2-40B4-BE49-F238E27FC236}">
                    <a16:creationId xmlns:a16="http://schemas.microsoft.com/office/drawing/2014/main" id="{C09DDF87-394C-4D13-BA51-18FAA5B005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1168"/>
                <a:ext cx="1656" cy="1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87" name="Line 11">
                <a:extLst>
                  <a:ext uri="{FF2B5EF4-FFF2-40B4-BE49-F238E27FC236}">
                    <a16:creationId xmlns:a16="http://schemas.microsoft.com/office/drawing/2014/main" id="{98B16D03-3103-4240-83F7-5126BEFE87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52" y="828"/>
                <a:ext cx="587" cy="34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88" name="Line 12">
                <a:extLst>
                  <a:ext uri="{FF2B5EF4-FFF2-40B4-BE49-F238E27FC236}">
                    <a16:creationId xmlns:a16="http://schemas.microsoft.com/office/drawing/2014/main" id="{6251097C-C674-4A44-9E59-E6F8DEEA00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9" y="828"/>
                <a:ext cx="1656" cy="1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89" name="Line 13">
                <a:extLst>
                  <a:ext uri="{FF2B5EF4-FFF2-40B4-BE49-F238E27FC236}">
                    <a16:creationId xmlns:a16="http://schemas.microsoft.com/office/drawing/2014/main" id="{7756B489-031C-4172-9789-617A24BB6B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8" y="828"/>
                <a:ext cx="587" cy="34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90" name="Line 14">
                <a:extLst>
                  <a:ext uri="{FF2B5EF4-FFF2-40B4-BE49-F238E27FC236}">
                    <a16:creationId xmlns:a16="http://schemas.microsoft.com/office/drawing/2014/main" id="{7CFCA078-7DCA-4BB4-B6DC-7AA85A1C3F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" y="1168"/>
                <a:ext cx="1" cy="90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91" name="Line 15">
                <a:extLst>
                  <a:ext uri="{FF2B5EF4-FFF2-40B4-BE49-F238E27FC236}">
                    <a16:creationId xmlns:a16="http://schemas.microsoft.com/office/drawing/2014/main" id="{B5D4FFF0-B890-49DC-A69B-16002BD00B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9" y="828"/>
                <a:ext cx="1" cy="90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92" name="Line 16">
                <a:extLst>
                  <a:ext uri="{FF2B5EF4-FFF2-40B4-BE49-F238E27FC236}">
                    <a16:creationId xmlns:a16="http://schemas.microsoft.com/office/drawing/2014/main" id="{E61E77EA-7351-413F-A81E-9B28EEF9B2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1168"/>
                <a:ext cx="1" cy="90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93" name="Line 17">
                <a:extLst>
                  <a:ext uri="{FF2B5EF4-FFF2-40B4-BE49-F238E27FC236}">
                    <a16:creationId xmlns:a16="http://schemas.microsoft.com/office/drawing/2014/main" id="{11095035-3806-4034-AB07-3331BFEBB0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5" y="828"/>
                <a:ext cx="1" cy="90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94" name="Line 18">
                <a:extLst>
                  <a:ext uri="{FF2B5EF4-FFF2-40B4-BE49-F238E27FC236}">
                    <a16:creationId xmlns:a16="http://schemas.microsoft.com/office/drawing/2014/main" id="{A6F43E53-94A3-4F5C-838F-7CAE13E0F9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9" y="828"/>
                <a:ext cx="1069" cy="34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95" name="Line 19">
                <a:extLst>
                  <a:ext uri="{FF2B5EF4-FFF2-40B4-BE49-F238E27FC236}">
                    <a16:creationId xmlns:a16="http://schemas.microsoft.com/office/drawing/2014/main" id="{63E1CA33-961E-41C4-A76F-0224BF0D40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9" y="1735"/>
                <a:ext cx="1069" cy="34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2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178" name="Text Box 20">
              <a:extLst>
                <a:ext uri="{FF2B5EF4-FFF2-40B4-BE49-F238E27FC236}">
                  <a16:creationId xmlns:a16="http://schemas.microsoft.com/office/drawing/2014/main" id="{353A2715-2289-4982-A72D-8029546AE8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075"/>
              <a:ext cx="4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179" name="Text Box 21">
              <a:extLst>
                <a:ext uri="{FF2B5EF4-FFF2-40B4-BE49-F238E27FC236}">
                  <a16:creationId xmlns:a16="http://schemas.microsoft.com/office/drawing/2014/main" id="{FDFB25C8-7BE5-479A-B1F7-C57DE367E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" y="1931"/>
              <a:ext cx="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6180" name="Text Box 22">
              <a:extLst>
                <a:ext uri="{FF2B5EF4-FFF2-40B4-BE49-F238E27FC236}">
                  <a16:creationId xmlns:a16="http://schemas.microsoft.com/office/drawing/2014/main" id="{1DC107EE-481B-497E-9A72-C73D220DD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6" y="1040"/>
              <a:ext cx="3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6181" name="Text Box 23">
              <a:extLst>
                <a:ext uri="{FF2B5EF4-FFF2-40B4-BE49-F238E27FC236}">
                  <a16:creationId xmlns:a16="http://schemas.microsoft.com/office/drawing/2014/main" id="{B529FF7A-6B63-4764-A144-381FB9812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828"/>
              <a:ext cx="4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</a:t>
              </a:r>
              <a:r>
                <a:rPr kumimoji="0" lang="hr-HR" altLang="sr-Latn-RS" sz="2000" b="0" i="1" u="none" strike="noStrike" kern="1200" cap="none" spc="0" normalizeH="0" baseline="-25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  <a:endPara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9720" name="Rectangle 24">
            <a:extLst>
              <a:ext uri="{FF2B5EF4-FFF2-40B4-BE49-F238E27FC236}">
                <a16:creationId xmlns:a16="http://schemas.microsoft.com/office/drawing/2014/main" id="{6F2CCACA-882C-4EDD-8E5F-B56FCDB16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400" y="1314450"/>
            <a:ext cx="2362200" cy="14398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CS" altLang="sr-Latn-RS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721" name="Text Box 25">
            <a:extLst>
              <a:ext uri="{FF2B5EF4-FFF2-40B4-BE49-F238E27FC236}">
                <a16:creationId xmlns:a16="http://schemas.microsoft.com/office/drawing/2014/main" id="{A839CBD7-D864-4BE3-BE0B-8B6294162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350" y="2708275"/>
            <a:ext cx="800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  <a:r>
              <a:rPr kumimoji="0" lang="hr-HR" altLang="sr-Latn-RS" sz="20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hr-HR" altLang="sr-Latn-RS" sz="2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722" name="Text Box 26">
            <a:extLst>
              <a:ext uri="{FF2B5EF4-FFF2-40B4-BE49-F238E27FC236}">
                <a16:creationId xmlns:a16="http://schemas.microsoft.com/office/drawing/2014/main" id="{C3FB7BB7-DDC2-43F8-90FA-37CFEC2D7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2550" y="1828800"/>
            <a:ext cx="393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9723" name="Text Box 27">
            <a:extLst>
              <a:ext uri="{FF2B5EF4-FFF2-40B4-BE49-F238E27FC236}">
                <a16:creationId xmlns:a16="http://schemas.microsoft.com/office/drawing/2014/main" id="{73578C6B-6FE8-4DD5-9388-90E3225B8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1771650"/>
            <a:ext cx="134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</a:t>
            </a:r>
            <a:r>
              <a:rPr kumimoji="0" lang="hr-HR" altLang="sr-Latn-RS" sz="2000" b="1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  <a:r>
              <a:rPr kumimoji="0" lang="hr-HR" altLang="sr-Latn-RS" sz="2000" b="1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</a:t>
            </a: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· c</a:t>
            </a:r>
          </a:p>
        </p:txBody>
      </p:sp>
      <p:sp>
        <p:nvSpPr>
          <p:cNvPr id="29724" name="Freeform 28">
            <a:extLst>
              <a:ext uri="{FF2B5EF4-FFF2-40B4-BE49-F238E27FC236}">
                <a16:creationId xmlns:a16="http://schemas.microsoft.com/office/drawing/2014/main" id="{9B9B6856-8335-4080-A9AC-0DE9318FFC54}"/>
              </a:ext>
            </a:extLst>
          </p:cNvPr>
          <p:cNvSpPr>
            <a:spLocks/>
          </p:cNvSpPr>
          <p:nvPr/>
        </p:nvSpPr>
        <p:spPr bwMode="auto">
          <a:xfrm>
            <a:off x="741363" y="4067175"/>
            <a:ext cx="3560762" cy="1979613"/>
          </a:xfrm>
          <a:custGeom>
            <a:avLst/>
            <a:gdLst>
              <a:gd name="T0" fmla="*/ 2147483647 w 2243"/>
              <a:gd name="T1" fmla="*/ 0 h 1247"/>
              <a:gd name="T2" fmla="*/ 2147483647 w 2243"/>
              <a:gd name="T3" fmla="*/ 0 h 1247"/>
              <a:gd name="T4" fmla="*/ 2147483647 w 2243"/>
              <a:gd name="T5" fmla="*/ 2147483647 h 1247"/>
              <a:gd name="T6" fmla="*/ 0 w 2243"/>
              <a:gd name="T7" fmla="*/ 2147483647 h 1247"/>
              <a:gd name="T8" fmla="*/ 2147483647 w 2243"/>
              <a:gd name="T9" fmla="*/ 0 h 12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43"/>
              <a:gd name="T16" fmla="*/ 0 h 1247"/>
              <a:gd name="T17" fmla="*/ 2243 w 2243"/>
              <a:gd name="T18" fmla="*/ 1247 h 12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43" h="1247">
                <a:moveTo>
                  <a:pt x="587" y="0"/>
                </a:moveTo>
                <a:lnTo>
                  <a:pt x="2243" y="0"/>
                </a:lnTo>
                <a:lnTo>
                  <a:pt x="1656" y="1247"/>
                </a:lnTo>
                <a:lnTo>
                  <a:pt x="0" y="1247"/>
                </a:lnTo>
                <a:lnTo>
                  <a:pt x="587" y="0"/>
                </a:lnTo>
                <a:close/>
              </a:path>
            </a:pathLst>
          </a:custGeom>
          <a:solidFill>
            <a:srgbClr val="00FFFF"/>
          </a:solidFill>
          <a:ln w="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725" name="Rectangle 29">
            <a:extLst>
              <a:ext uri="{FF2B5EF4-FFF2-40B4-BE49-F238E27FC236}">
                <a16:creationId xmlns:a16="http://schemas.microsoft.com/office/drawing/2014/main" id="{16642040-8852-477C-A2F2-28EE910F4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7150" y="4078288"/>
            <a:ext cx="2762250" cy="16891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CS" altLang="sr-Latn-RS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726" name="Text Box 30">
            <a:extLst>
              <a:ext uri="{FF2B5EF4-FFF2-40B4-BE49-F238E27FC236}">
                <a16:creationId xmlns:a16="http://schemas.microsoft.com/office/drawing/2014/main" id="{2B5859A6-6075-4438-87C3-2F184D358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4783138"/>
            <a:ext cx="158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</a:t>
            </a:r>
            <a:r>
              <a:rPr kumimoji="0" lang="hr-HR" altLang="sr-Latn-RS" sz="2000" b="1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d</a:t>
            </a:r>
            <a:r>
              <a:rPr kumimoji="0" lang="hr-HR" altLang="sr-Latn-RS" sz="2000" b="1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· a</a:t>
            </a:r>
          </a:p>
        </p:txBody>
      </p:sp>
      <p:grpSp>
        <p:nvGrpSpPr>
          <p:cNvPr id="4" name="Group 31">
            <a:extLst>
              <a:ext uri="{FF2B5EF4-FFF2-40B4-BE49-F238E27FC236}">
                <a16:creationId xmlns:a16="http://schemas.microsoft.com/office/drawing/2014/main" id="{496C7B1E-05F8-4712-8B37-EA3EE3791333}"/>
              </a:ext>
            </a:extLst>
          </p:cNvPr>
          <p:cNvGrpSpPr>
            <a:grpSpLocks/>
          </p:cNvGrpSpPr>
          <p:nvPr/>
        </p:nvGrpSpPr>
        <p:grpSpPr bwMode="auto">
          <a:xfrm>
            <a:off x="741363" y="4078288"/>
            <a:ext cx="3873500" cy="2378075"/>
            <a:chOff x="467" y="2569"/>
            <a:chExt cx="2440" cy="1498"/>
          </a:xfrm>
        </p:grpSpPr>
        <p:sp>
          <p:nvSpPr>
            <p:cNvPr id="6159" name="Line 32">
              <a:extLst>
                <a:ext uri="{FF2B5EF4-FFF2-40B4-BE49-F238E27FC236}">
                  <a16:creationId xmlns:a16="http://schemas.microsoft.com/office/drawing/2014/main" id="{07FCBAD9-EEC0-4792-999C-8B41FF52B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" y="3816"/>
              <a:ext cx="165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0" name="Line 33">
              <a:extLst>
                <a:ext uri="{FF2B5EF4-FFF2-40B4-BE49-F238E27FC236}">
                  <a16:creationId xmlns:a16="http://schemas.microsoft.com/office/drawing/2014/main" id="{55101F8A-8439-460C-8148-AAF95861CA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4" y="3476"/>
              <a:ext cx="165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1" name="Line 34">
              <a:extLst>
                <a:ext uri="{FF2B5EF4-FFF2-40B4-BE49-F238E27FC236}">
                  <a16:creationId xmlns:a16="http://schemas.microsoft.com/office/drawing/2014/main" id="{337F3AD3-EBB0-44D7-B774-511B1BEE62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" y="3476"/>
              <a:ext cx="587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2" name="Line 35">
              <a:extLst>
                <a:ext uri="{FF2B5EF4-FFF2-40B4-BE49-F238E27FC236}">
                  <a16:creationId xmlns:a16="http://schemas.microsoft.com/office/drawing/2014/main" id="{86771463-D887-4111-A5C8-F9DC3ECDDE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23" y="3476"/>
              <a:ext cx="587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3" name="Line 36">
              <a:extLst>
                <a:ext uri="{FF2B5EF4-FFF2-40B4-BE49-F238E27FC236}">
                  <a16:creationId xmlns:a16="http://schemas.microsoft.com/office/drawing/2014/main" id="{1B9FBD80-3FB4-4C8E-B137-0F6AEDE0B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" y="2909"/>
              <a:ext cx="165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4" name="Line 37">
              <a:extLst>
                <a:ext uri="{FF2B5EF4-FFF2-40B4-BE49-F238E27FC236}">
                  <a16:creationId xmlns:a16="http://schemas.microsoft.com/office/drawing/2014/main" id="{9D97E14F-E5B9-4102-8DFF-036848A360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" y="2569"/>
              <a:ext cx="587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5" name="Line 38">
              <a:extLst>
                <a:ext uri="{FF2B5EF4-FFF2-40B4-BE49-F238E27FC236}">
                  <a16:creationId xmlns:a16="http://schemas.microsoft.com/office/drawing/2014/main" id="{B1546E2A-4196-4E54-8A58-D721B027A2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4" y="2569"/>
              <a:ext cx="165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6" name="Line 39">
              <a:extLst>
                <a:ext uri="{FF2B5EF4-FFF2-40B4-BE49-F238E27FC236}">
                  <a16:creationId xmlns:a16="http://schemas.microsoft.com/office/drawing/2014/main" id="{0AA75A95-BA10-4AF1-8DF1-B130FFDBC2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23" y="2569"/>
              <a:ext cx="587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7" name="Line 40">
              <a:extLst>
                <a:ext uri="{FF2B5EF4-FFF2-40B4-BE49-F238E27FC236}">
                  <a16:creationId xmlns:a16="http://schemas.microsoft.com/office/drawing/2014/main" id="{B7CAF0A6-C70F-49C1-A6BF-6378180C3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" y="2909"/>
              <a:ext cx="1" cy="9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8" name="Line 41">
              <a:extLst>
                <a:ext uri="{FF2B5EF4-FFF2-40B4-BE49-F238E27FC236}">
                  <a16:creationId xmlns:a16="http://schemas.microsoft.com/office/drawing/2014/main" id="{AC9FA92F-5B4A-4C68-A00F-3A33319BC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4" y="2569"/>
              <a:ext cx="1" cy="9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9" name="Line 42">
              <a:extLst>
                <a:ext uri="{FF2B5EF4-FFF2-40B4-BE49-F238E27FC236}">
                  <a16:creationId xmlns:a16="http://schemas.microsoft.com/office/drawing/2014/main" id="{E9E2DF93-A197-414F-B08C-68CAA11364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3" y="2909"/>
              <a:ext cx="1" cy="9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70" name="Line 43">
              <a:extLst>
                <a:ext uri="{FF2B5EF4-FFF2-40B4-BE49-F238E27FC236}">
                  <a16:creationId xmlns:a16="http://schemas.microsoft.com/office/drawing/2014/main" id="{0EC527E7-FA5F-4522-A454-04ED5232B3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0" y="2569"/>
              <a:ext cx="1" cy="9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71" name="Line 44">
              <a:extLst>
                <a:ext uri="{FF2B5EF4-FFF2-40B4-BE49-F238E27FC236}">
                  <a16:creationId xmlns:a16="http://schemas.microsoft.com/office/drawing/2014/main" id="{309925C1-E063-452D-948C-580EEC43A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" y="2569"/>
              <a:ext cx="587" cy="124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72" name="Line 45">
              <a:extLst>
                <a:ext uri="{FF2B5EF4-FFF2-40B4-BE49-F238E27FC236}">
                  <a16:creationId xmlns:a16="http://schemas.microsoft.com/office/drawing/2014/main" id="{50138E56-F6EB-41D5-A6BE-D225B4C9A0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23" y="2569"/>
              <a:ext cx="587" cy="124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73" name="Text Box 46">
              <a:extLst>
                <a:ext uri="{FF2B5EF4-FFF2-40B4-BE49-F238E27FC236}">
                  <a16:creationId xmlns:a16="http://schemas.microsoft.com/office/drawing/2014/main" id="{6BC6A190-5E5F-4177-BCBF-B66121F330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817"/>
              <a:ext cx="4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174" name="Text Box 47">
              <a:extLst>
                <a:ext uri="{FF2B5EF4-FFF2-40B4-BE49-F238E27FC236}">
                  <a16:creationId xmlns:a16="http://schemas.microsoft.com/office/drawing/2014/main" id="{34A48FF6-AF81-4B9C-ABB6-2A20B7A618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6" y="3672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6175" name="Text Box 48">
              <a:extLst>
                <a:ext uri="{FF2B5EF4-FFF2-40B4-BE49-F238E27FC236}">
                  <a16:creationId xmlns:a16="http://schemas.microsoft.com/office/drawing/2014/main" id="{7B6DC147-DE72-4221-911F-D6BD1D653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1" y="3013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6176" name="Text Box 49">
              <a:extLst>
                <a:ext uri="{FF2B5EF4-FFF2-40B4-BE49-F238E27FC236}">
                  <a16:creationId xmlns:a16="http://schemas.microsoft.com/office/drawing/2014/main" id="{AE512300-D506-4223-9939-4203B09601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6" y="3128"/>
              <a:ext cx="3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</a:t>
              </a:r>
              <a:r>
                <a:rPr kumimoji="0" lang="hr-HR" altLang="sr-Latn-RS" sz="2000" b="0" i="1" u="none" strike="noStrike" kern="1200" cap="none" spc="0" normalizeH="0" baseline="-25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</a:t>
              </a:r>
              <a:endPara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9746" name="Text Box 50">
            <a:extLst>
              <a:ext uri="{FF2B5EF4-FFF2-40B4-BE49-F238E27FC236}">
                <a16:creationId xmlns:a16="http://schemas.microsoft.com/office/drawing/2014/main" id="{0B1DAF91-2CAA-43C4-947B-6FD170BE9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5710238"/>
            <a:ext cx="1198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9747" name="Text Box 51">
            <a:extLst>
              <a:ext uri="{FF2B5EF4-FFF2-40B4-BE49-F238E27FC236}">
                <a16:creationId xmlns:a16="http://schemas.microsoft.com/office/drawing/2014/main" id="{2CA4EFF1-DF44-4B5B-90AB-A96D5B79A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4725988"/>
            <a:ext cx="1198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  <a:r>
              <a:rPr kumimoji="0" lang="hr-HR" altLang="sr-Latn-RS" sz="20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altLang="sr-Latn-RS" sz="2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720" grpId="0" animBg="1"/>
      <p:bldP spid="29721" grpId="0" autoUpdateAnimBg="0"/>
      <p:bldP spid="29722" grpId="0" autoUpdateAnimBg="0"/>
      <p:bldP spid="29723" grpId="0" autoUpdateAnimBg="0"/>
      <p:bldP spid="29725" grpId="0" animBg="1"/>
      <p:bldP spid="29726" grpId="0" autoUpdateAnimBg="0"/>
      <p:bldP spid="29746" grpId="0"/>
      <p:bldP spid="297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82F5607-F675-4F16-A9CC-EDC7DD56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8600" y="1017588"/>
            <a:ext cx="2895600" cy="120015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r-Latn-CS" altLang="sr-Latn-RS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23" name="Text Box 3">
            <a:extLst>
              <a:ext uri="{FF2B5EF4-FFF2-40B4-BE49-F238E27FC236}">
                <a16:creationId xmlns:a16="http://schemas.microsoft.com/office/drawing/2014/main" id="{FBBC17A2-4988-452B-9487-564CB7AA7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0" y="2217738"/>
            <a:ext cx="596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  <a:r>
              <a:rPr kumimoji="0" lang="hr-HR" altLang="sr-Latn-RS" sz="20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endParaRPr kumimoji="0" lang="hr-HR" altLang="sr-Latn-RS" sz="2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90AFB6C7-E0A1-4946-81AE-A874FEC0C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4200" y="1316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9AF09414-6969-4C01-BB64-4EFBAF773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13160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</a:p>
        </p:txBody>
      </p:sp>
      <p:sp>
        <p:nvSpPr>
          <p:cNvPr id="7174" name="Freeform 6">
            <a:extLst>
              <a:ext uri="{FF2B5EF4-FFF2-40B4-BE49-F238E27FC236}">
                <a16:creationId xmlns:a16="http://schemas.microsoft.com/office/drawing/2014/main" id="{B8F15944-A930-4E14-BB29-720BC0941653}"/>
              </a:ext>
            </a:extLst>
          </p:cNvPr>
          <p:cNvSpPr>
            <a:spLocks/>
          </p:cNvSpPr>
          <p:nvPr/>
        </p:nvSpPr>
        <p:spPr bwMode="auto">
          <a:xfrm>
            <a:off x="901700" y="773113"/>
            <a:ext cx="3565525" cy="1984375"/>
          </a:xfrm>
          <a:custGeom>
            <a:avLst/>
            <a:gdLst>
              <a:gd name="T0" fmla="*/ 2147483647 w 2246"/>
              <a:gd name="T1" fmla="*/ 2147483647 h 1250"/>
              <a:gd name="T2" fmla="*/ 0 w 2246"/>
              <a:gd name="T3" fmla="*/ 2147483647 h 1250"/>
              <a:gd name="T4" fmla="*/ 2147483647 w 2246"/>
              <a:gd name="T5" fmla="*/ 0 h 1250"/>
              <a:gd name="T6" fmla="*/ 2147483647 w 2246"/>
              <a:gd name="T7" fmla="*/ 2147483647 h 1250"/>
              <a:gd name="T8" fmla="*/ 2147483647 w 2246"/>
              <a:gd name="T9" fmla="*/ 2147483647 h 12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46"/>
              <a:gd name="T16" fmla="*/ 0 h 1250"/>
              <a:gd name="T17" fmla="*/ 2246 w 2246"/>
              <a:gd name="T18" fmla="*/ 1250 h 12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46" h="1250">
                <a:moveTo>
                  <a:pt x="1658" y="1250"/>
                </a:moveTo>
                <a:lnTo>
                  <a:pt x="0" y="341"/>
                </a:lnTo>
                <a:lnTo>
                  <a:pt x="588" y="0"/>
                </a:lnTo>
                <a:lnTo>
                  <a:pt x="2246" y="909"/>
                </a:lnTo>
                <a:lnTo>
                  <a:pt x="1658" y="1250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FF7D7D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5" name="Line 7">
            <a:extLst>
              <a:ext uri="{FF2B5EF4-FFF2-40B4-BE49-F238E27FC236}">
                <a16:creationId xmlns:a16="http://schemas.microsoft.com/office/drawing/2014/main" id="{18E3E36E-56FB-40CA-A4AD-9A52D65C9AA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700" y="2757488"/>
            <a:ext cx="263207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6" name="Line 8">
            <a:extLst>
              <a:ext uri="{FF2B5EF4-FFF2-40B4-BE49-F238E27FC236}">
                <a16:creationId xmlns:a16="http://schemas.microsoft.com/office/drawing/2014/main" id="{44A48B8E-B129-4E4F-A065-56F2C4C95E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700" y="2216150"/>
            <a:ext cx="933450" cy="54133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7" name="Line 9">
            <a:extLst>
              <a:ext uri="{FF2B5EF4-FFF2-40B4-BE49-F238E27FC236}">
                <a16:creationId xmlns:a16="http://schemas.microsoft.com/office/drawing/2014/main" id="{6A6A0C62-CB55-4E63-95E2-FD57B2501C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3775" y="2216150"/>
            <a:ext cx="933450" cy="541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8" name="Line 10">
            <a:extLst>
              <a:ext uri="{FF2B5EF4-FFF2-40B4-BE49-F238E27FC236}">
                <a16:creationId xmlns:a16="http://schemas.microsoft.com/office/drawing/2014/main" id="{3C005FA6-208C-4D7F-9F14-7EB91262F1A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700" y="1314450"/>
            <a:ext cx="2632075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9" name="Line 11">
            <a:extLst>
              <a:ext uri="{FF2B5EF4-FFF2-40B4-BE49-F238E27FC236}">
                <a16:creationId xmlns:a16="http://schemas.microsoft.com/office/drawing/2014/main" id="{B57A7EED-D806-4168-9F8E-BCFD955F68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700" y="773113"/>
            <a:ext cx="933450" cy="541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0" name="Line 12">
            <a:extLst>
              <a:ext uri="{FF2B5EF4-FFF2-40B4-BE49-F238E27FC236}">
                <a16:creationId xmlns:a16="http://schemas.microsoft.com/office/drawing/2014/main" id="{A8AEA4A7-BB37-4A6F-865B-8703F0EAB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773113"/>
            <a:ext cx="263207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1" name="Line 13">
            <a:extLst>
              <a:ext uri="{FF2B5EF4-FFF2-40B4-BE49-F238E27FC236}">
                <a16:creationId xmlns:a16="http://schemas.microsoft.com/office/drawing/2014/main" id="{2E822F07-41BC-4BE0-B094-563407ECB2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33775" y="773113"/>
            <a:ext cx="933450" cy="541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2" name="Line 14">
            <a:extLst>
              <a:ext uri="{FF2B5EF4-FFF2-40B4-BE49-F238E27FC236}">
                <a16:creationId xmlns:a16="http://schemas.microsoft.com/office/drawing/2014/main" id="{38583506-00C8-4BD0-AC6A-86853DAD8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700" y="1314450"/>
            <a:ext cx="1588" cy="1443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3" name="Line 15">
            <a:extLst>
              <a:ext uri="{FF2B5EF4-FFF2-40B4-BE49-F238E27FC236}">
                <a16:creationId xmlns:a16="http://schemas.microsoft.com/office/drawing/2014/main" id="{3CE7B07E-624F-477B-99E1-7352ECB68C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773113"/>
            <a:ext cx="1588" cy="1443037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4" name="Line 16">
            <a:extLst>
              <a:ext uri="{FF2B5EF4-FFF2-40B4-BE49-F238E27FC236}">
                <a16:creationId xmlns:a16="http://schemas.microsoft.com/office/drawing/2014/main" id="{AD74CB6A-E505-4B69-B13C-5889AEA64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3775" y="1314450"/>
            <a:ext cx="1588" cy="1443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5" name="Line 17">
            <a:extLst>
              <a:ext uri="{FF2B5EF4-FFF2-40B4-BE49-F238E27FC236}">
                <a16:creationId xmlns:a16="http://schemas.microsoft.com/office/drawing/2014/main" id="{C7097771-229A-40FE-A13C-7A4870EF1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7225" y="773113"/>
            <a:ext cx="1588" cy="1443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6" name="Line 18">
            <a:extLst>
              <a:ext uri="{FF2B5EF4-FFF2-40B4-BE49-F238E27FC236}">
                <a16:creationId xmlns:a16="http://schemas.microsoft.com/office/drawing/2014/main" id="{ADAFABC3-CC14-435D-8022-3900E3759D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2216150"/>
            <a:ext cx="2632075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7" name="Line 19">
            <a:extLst>
              <a:ext uri="{FF2B5EF4-FFF2-40B4-BE49-F238E27FC236}">
                <a16:creationId xmlns:a16="http://schemas.microsoft.com/office/drawing/2014/main" id="{FDDB0EE2-CC76-476D-8306-ED0637593246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700" y="1314450"/>
            <a:ext cx="2632075" cy="1443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8" name="Line 20">
            <a:extLst>
              <a:ext uri="{FF2B5EF4-FFF2-40B4-BE49-F238E27FC236}">
                <a16:creationId xmlns:a16="http://schemas.microsoft.com/office/drawing/2014/main" id="{3E9D6F28-A92B-4A96-9A89-9C5ADC488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773113"/>
            <a:ext cx="2632075" cy="1443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89" name="Text Box 21">
            <a:extLst>
              <a:ext uri="{FF2B5EF4-FFF2-40B4-BE49-F238E27FC236}">
                <a16:creationId xmlns:a16="http://schemas.microsoft.com/office/drawing/2014/main" id="{7D2670EE-664A-43F3-9C01-63A73E200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5" y="2682875"/>
            <a:ext cx="596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813C3DA5-AD95-4556-B656-C1FAF9615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638" y="2398713"/>
            <a:ext cx="434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7191" name="Text Box 23">
            <a:extLst>
              <a:ext uri="{FF2B5EF4-FFF2-40B4-BE49-F238E27FC236}">
                <a16:creationId xmlns:a16="http://schemas.microsoft.com/office/drawing/2014/main" id="{9ED03BF8-1DBC-4393-A092-4D345F401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1712913"/>
            <a:ext cx="668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  <a:r>
              <a:rPr kumimoji="0" lang="hr-HR" altLang="sr-Latn-RS" sz="2000" b="1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endParaRPr kumimoji="0" lang="hr-HR" altLang="sr-Latn-RS" sz="2000" b="1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4" name="Text Box 24">
            <a:extLst>
              <a:ext uri="{FF2B5EF4-FFF2-40B4-BE49-F238E27FC236}">
                <a16:creationId xmlns:a16="http://schemas.microsoft.com/office/drawing/2014/main" id="{5B8300D8-6130-4060-BE78-27ED0FD39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4100" y="1430338"/>
            <a:ext cx="163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</a:t>
            </a:r>
            <a:r>
              <a:rPr kumimoji="0" lang="hr-HR" altLang="sr-Latn-RS" sz="2000" b="1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</a:t>
            </a: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 d</a:t>
            </a:r>
            <a:r>
              <a:rPr kumimoji="0" lang="hr-HR" altLang="sr-Latn-RS" sz="2000" b="1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</a:t>
            </a:r>
            <a:r>
              <a:rPr kumimoji="0" lang="hr-HR" altLang="sr-Latn-RS" sz="20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·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3" grpId="0" autoUpdateAnimBg="0"/>
      <p:bldP spid="30724" grpId="0" autoUpdateAnimBg="0"/>
      <p:bldP spid="30725" grpId="0" autoUpdateAnimBg="0"/>
      <p:bldP spid="30744" grpId="0" autoUpdateAnimBg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7_2_kvadar</Template>
  <TotalTime>7</TotalTime>
  <Words>208</Words>
  <Application>Microsoft Office PowerPoint</Application>
  <PresentationFormat>Prikaz na zaslonu (4:3)</PresentationFormat>
  <Paragraphs>89</Paragraphs>
  <Slides>9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3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Myriad Pro</vt:lpstr>
      <vt:lpstr>Math 8</vt:lpstr>
      <vt:lpstr>1_Math 8</vt:lpstr>
      <vt:lpstr>2_Math 8</vt:lpstr>
      <vt:lpstr>Equation</vt:lpstr>
      <vt:lpstr>7. GEOMETRIJSKA TIJELA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OS Otona Ivekovica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GEOMETRIJSKA TIJELA</dc:title>
  <dc:creator>Jasminka Viljevac</dc:creator>
  <cp:lastModifiedBy>Jasminka Viljevac</cp:lastModifiedBy>
  <cp:revision>5</cp:revision>
  <dcterms:created xsi:type="dcterms:W3CDTF">2021-11-19T04:56:14Z</dcterms:created>
  <dcterms:modified xsi:type="dcterms:W3CDTF">2022-03-21T15:15:45Z</dcterms:modified>
</cp:coreProperties>
</file>